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7" r:id="rId4"/>
    <p:sldId id="318" r:id="rId5"/>
    <p:sldId id="319"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3" r:id="rId19"/>
    <p:sldId id="270" r:id="rId20"/>
    <p:sldId id="271" r:id="rId21"/>
    <p:sldId id="272" r:id="rId22"/>
    <p:sldId id="274" r:id="rId23"/>
    <p:sldId id="275" r:id="rId24"/>
    <p:sldId id="276" r:id="rId25"/>
    <p:sldId id="277" r:id="rId26"/>
    <p:sldId id="278" r:id="rId27"/>
    <p:sldId id="279" r:id="rId28"/>
    <p:sldId id="281" r:id="rId29"/>
    <p:sldId id="280" r:id="rId30"/>
    <p:sldId id="282" r:id="rId31"/>
    <p:sldId id="283" r:id="rId32"/>
    <p:sldId id="290" r:id="rId33"/>
    <p:sldId id="285" r:id="rId34"/>
    <p:sldId id="286" r:id="rId35"/>
    <p:sldId id="287" r:id="rId36"/>
    <p:sldId id="288" r:id="rId37"/>
    <p:sldId id="289" r:id="rId38"/>
    <p:sldId id="284"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F80F0-355E-4BB2-BED1-EC3640C0A9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25E9CA-B48C-4652-B466-ABAFE847A1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7D7AD8-40E3-4E66-BC38-8BB61A68F418}"/>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5" name="Footer Placeholder 4">
            <a:extLst>
              <a:ext uri="{FF2B5EF4-FFF2-40B4-BE49-F238E27FC236}">
                <a16:creationId xmlns:a16="http://schemas.microsoft.com/office/drawing/2014/main" id="{0A8AC418-A709-462F-8A8E-14D9007EA4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EABDC8-90B1-40D4-BEC3-50CEC4B0AA41}"/>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2925460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1415E-92C4-4A08-82D5-EA35327D51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78128C-9C78-4CF6-A272-C30CE600311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16884E-3275-42F8-90E1-B60B6372D981}"/>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5" name="Footer Placeholder 4">
            <a:extLst>
              <a:ext uri="{FF2B5EF4-FFF2-40B4-BE49-F238E27FC236}">
                <a16:creationId xmlns:a16="http://schemas.microsoft.com/office/drawing/2014/main" id="{60F14947-E472-4EDF-9A30-7A09C55363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8A609-54EB-4585-9878-F8146F96459C}"/>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189915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2B7A5-5225-4A95-A0A3-83DEFD33D1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EB6211-7107-4963-81CE-01E05149D86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97A27D-2BBB-4857-A0FD-9C484F46CBE8}"/>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5" name="Footer Placeholder 4">
            <a:extLst>
              <a:ext uri="{FF2B5EF4-FFF2-40B4-BE49-F238E27FC236}">
                <a16:creationId xmlns:a16="http://schemas.microsoft.com/office/drawing/2014/main" id="{A947B04E-4BF5-471E-9986-E4BAE3051E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D6FEB1-18E2-46EB-A36B-4C4E28078487}"/>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1478701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E4302-7157-4E6F-B63B-BFAB751874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E344E8-1209-46E8-8FFA-5604CBFF133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8F1E44-8C5D-4F50-8E93-E3381CAD1918}"/>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5" name="Footer Placeholder 4">
            <a:extLst>
              <a:ext uri="{FF2B5EF4-FFF2-40B4-BE49-F238E27FC236}">
                <a16:creationId xmlns:a16="http://schemas.microsoft.com/office/drawing/2014/main" id="{A6E197F8-1AB3-4FE9-923A-592C006EEA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B56426-94C4-4D84-8CE8-3B8E3A95BD16}"/>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3250501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B7B1A-FB0F-438D-82AD-8BEC3092AF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3E9808-3B7A-4269-9CA9-77EE91CF9C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C8B10E9-88AE-4883-8DF9-8F9D6DB17B88}"/>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5" name="Footer Placeholder 4">
            <a:extLst>
              <a:ext uri="{FF2B5EF4-FFF2-40B4-BE49-F238E27FC236}">
                <a16:creationId xmlns:a16="http://schemas.microsoft.com/office/drawing/2014/main" id="{90C31172-AD8D-447A-8417-4E6E028B06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8274FB-59E7-461C-A48B-B3683C573103}"/>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413882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09404-D033-4EFF-8B1C-E3B7A2DCAF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4522C9-B95A-4384-A209-A3A6176BC61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1F7E47-8E8F-44F5-8292-47A93FB4879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11DC2E-D39F-4AB3-9163-CC0E4EBD389D}"/>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6" name="Footer Placeholder 5">
            <a:extLst>
              <a:ext uri="{FF2B5EF4-FFF2-40B4-BE49-F238E27FC236}">
                <a16:creationId xmlns:a16="http://schemas.microsoft.com/office/drawing/2014/main" id="{E60582FD-3FD3-4A16-9EFC-09ECE7735E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318B7-87AA-44BB-991A-4BA424518CCF}"/>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2913117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33F50-BECB-4445-B4BC-161589F1FF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B3179C-F6BD-4B56-87B3-15C2A7D378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A386EF-A4E0-40FB-9ADD-0E71E3C997C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C7BA3F-F475-4B82-9DEC-E542E48649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0653324-C681-43DB-982E-B931BEB55BC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C9232B-0A08-4E27-B936-E8364694E179}"/>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8" name="Footer Placeholder 7">
            <a:extLst>
              <a:ext uri="{FF2B5EF4-FFF2-40B4-BE49-F238E27FC236}">
                <a16:creationId xmlns:a16="http://schemas.microsoft.com/office/drawing/2014/main" id="{62A1DA80-A93E-4C85-A324-72545A585F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7D60A0-C71A-473E-908C-BF92B9677F5B}"/>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475698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D1DA1-A745-4CD4-BC9B-2ED720FC73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830597-83DE-417E-866A-89BEA166ADCA}"/>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4" name="Footer Placeholder 3">
            <a:extLst>
              <a:ext uri="{FF2B5EF4-FFF2-40B4-BE49-F238E27FC236}">
                <a16:creationId xmlns:a16="http://schemas.microsoft.com/office/drawing/2014/main" id="{82D0A5F4-6EBA-436D-907C-642B4E11E4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AE4654-30ED-4DD2-A6EC-834BDC65AC80}"/>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3752610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47ACDB-E0A7-4AF3-9F82-9DFEFDC8298C}"/>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3" name="Footer Placeholder 2">
            <a:extLst>
              <a:ext uri="{FF2B5EF4-FFF2-40B4-BE49-F238E27FC236}">
                <a16:creationId xmlns:a16="http://schemas.microsoft.com/office/drawing/2014/main" id="{45714B0B-D713-4F7D-BED7-7758EB10C8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D1CEE2-3C91-481F-9407-5817B8ACE0AF}"/>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1740076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8652E-8B44-4E2D-9AF4-CE2E37165C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3FC6F2-B023-4A73-BF75-C5DED99A6A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B7FF14-9B8F-4127-8377-7D1398EB0E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41C8817-1217-4219-9DFC-AEAC8773F9C6}"/>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6" name="Footer Placeholder 5">
            <a:extLst>
              <a:ext uri="{FF2B5EF4-FFF2-40B4-BE49-F238E27FC236}">
                <a16:creationId xmlns:a16="http://schemas.microsoft.com/office/drawing/2014/main" id="{0B2216C0-D83F-429A-8147-830D715690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60A86F-7F1F-4EA6-AE8F-27DAFEC81E01}"/>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399073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C886C-66A7-498F-BBC5-47584DCB15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EADA58-EC21-4E0A-BEAF-1058978DA6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594E57-E07C-4494-B9F6-DE6AE27A37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FA2148-1A59-4FB5-9427-D85DF4C62375}"/>
              </a:ext>
            </a:extLst>
          </p:cNvPr>
          <p:cNvSpPr>
            <a:spLocks noGrp="1"/>
          </p:cNvSpPr>
          <p:nvPr>
            <p:ph type="dt" sz="half" idx="10"/>
          </p:nvPr>
        </p:nvSpPr>
        <p:spPr/>
        <p:txBody>
          <a:bodyPr/>
          <a:lstStyle/>
          <a:p>
            <a:fld id="{C46F0C95-2B17-4033-94D5-DC5907A46B3C}" type="datetimeFigureOut">
              <a:rPr lang="en-US" smtClean="0"/>
              <a:t>8/12/2026</a:t>
            </a:fld>
            <a:endParaRPr lang="en-US"/>
          </a:p>
        </p:txBody>
      </p:sp>
      <p:sp>
        <p:nvSpPr>
          <p:cNvPr id="6" name="Footer Placeholder 5">
            <a:extLst>
              <a:ext uri="{FF2B5EF4-FFF2-40B4-BE49-F238E27FC236}">
                <a16:creationId xmlns:a16="http://schemas.microsoft.com/office/drawing/2014/main" id="{A957AC30-802F-4D83-8E08-910EA86D51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72C614-CD79-45B5-AEBF-472533281F84}"/>
              </a:ext>
            </a:extLst>
          </p:cNvPr>
          <p:cNvSpPr>
            <a:spLocks noGrp="1"/>
          </p:cNvSpPr>
          <p:nvPr>
            <p:ph type="sldNum" sz="quarter" idx="12"/>
          </p:nvPr>
        </p:nvSpPr>
        <p:spPr/>
        <p:txBody>
          <a:bodyPr/>
          <a:lstStyle/>
          <a:p>
            <a:fld id="{3BD7FB4E-25EB-450B-AB7F-1BEBE760D41A}" type="slidenum">
              <a:rPr lang="en-US" smtClean="0"/>
              <a:t>‹#›</a:t>
            </a:fld>
            <a:endParaRPr lang="en-US"/>
          </a:p>
        </p:txBody>
      </p:sp>
    </p:spTree>
    <p:extLst>
      <p:ext uri="{BB962C8B-B14F-4D97-AF65-F5344CB8AC3E}">
        <p14:creationId xmlns:p14="http://schemas.microsoft.com/office/powerpoint/2010/main" val="1626434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8AFA8C-09DE-44BB-8B34-F1BB42C5E5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F8E7AC-33F7-4921-9E65-38DAF7DF93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67F11A-EEFC-42D7-9489-DD38950AFD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6F0C95-2B17-4033-94D5-DC5907A46B3C}" type="datetimeFigureOut">
              <a:rPr lang="en-US" smtClean="0"/>
              <a:t>8/12/2026</a:t>
            </a:fld>
            <a:endParaRPr lang="en-US"/>
          </a:p>
        </p:txBody>
      </p:sp>
      <p:sp>
        <p:nvSpPr>
          <p:cNvPr id="5" name="Footer Placeholder 4">
            <a:extLst>
              <a:ext uri="{FF2B5EF4-FFF2-40B4-BE49-F238E27FC236}">
                <a16:creationId xmlns:a16="http://schemas.microsoft.com/office/drawing/2014/main" id="{A1F046F5-06AB-4FB7-A2B9-5043481B6D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2AD99C1-4531-47B5-8446-F174A144D6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7FB4E-25EB-450B-AB7F-1BEBE760D41A}" type="slidenum">
              <a:rPr lang="en-US" smtClean="0"/>
              <a:t>‹#›</a:t>
            </a:fld>
            <a:endParaRPr lang="en-US"/>
          </a:p>
        </p:txBody>
      </p:sp>
    </p:spTree>
    <p:extLst>
      <p:ext uri="{BB962C8B-B14F-4D97-AF65-F5344CB8AC3E}">
        <p14:creationId xmlns:p14="http://schemas.microsoft.com/office/powerpoint/2010/main" val="605989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D4593-ABD9-427B-A5DC-59B54761E72F}"/>
              </a:ext>
            </a:extLst>
          </p:cNvPr>
          <p:cNvSpPr>
            <a:spLocks noGrp="1"/>
          </p:cNvSpPr>
          <p:nvPr>
            <p:ph type="title"/>
          </p:nvPr>
        </p:nvSpPr>
        <p:spPr/>
        <p:txBody>
          <a:bodyPr>
            <a:normAutofit/>
          </a:bodyPr>
          <a:lstStyle/>
          <a:p>
            <a:r>
              <a:rPr lang="en-US" b="1" dirty="0"/>
              <a:t>Issues and Precautions for Computing Income from Business and Profession</a:t>
            </a:r>
            <a:endParaRPr lang="en-US" dirty="0"/>
          </a:p>
        </p:txBody>
      </p:sp>
      <p:sp>
        <p:nvSpPr>
          <p:cNvPr id="3" name="Subtitle 2">
            <a:extLst>
              <a:ext uri="{FF2B5EF4-FFF2-40B4-BE49-F238E27FC236}">
                <a16:creationId xmlns:a16="http://schemas.microsoft.com/office/drawing/2014/main" id="{83B7AC1D-5A36-4C8D-9A9C-2D075CCA18DE}"/>
              </a:ext>
            </a:extLst>
          </p:cNvPr>
          <p:cNvSpPr>
            <a:spLocks noGrp="1"/>
          </p:cNvSpPr>
          <p:nvPr>
            <p:ph idx="1"/>
          </p:nvPr>
        </p:nvSpPr>
        <p:spPr/>
        <p:txBody>
          <a:bodyPr>
            <a:normAutofit/>
          </a:bodyPr>
          <a:lstStyle/>
          <a:p>
            <a:endParaRPr lang="en-US" dirty="0"/>
          </a:p>
          <a:p>
            <a:endParaRPr lang="en-US" dirty="0"/>
          </a:p>
          <a:p>
            <a:endParaRPr lang="en-US" dirty="0"/>
          </a:p>
          <a:p>
            <a:r>
              <a:rPr lang="en-US" dirty="0"/>
              <a:t>By: CA C.V.Deshpande M.Com FCA DISA(ICA)</a:t>
            </a:r>
          </a:p>
        </p:txBody>
      </p:sp>
    </p:spTree>
    <p:extLst>
      <p:ext uri="{BB962C8B-B14F-4D97-AF65-F5344CB8AC3E}">
        <p14:creationId xmlns:p14="http://schemas.microsoft.com/office/powerpoint/2010/main" val="1359640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5845-88A3-4918-A227-CDC8249EC45A}"/>
              </a:ext>
            </a:extLst>
          </p:cNvPr>
          <p:cNvSpPr>
            <a:spLocks noGrp="1"/>
          </p:cNvSpPr>
          <p:nvPr>
            <p:ph type="title"/>
          </p:nvPr>
        </p:nvSpPr>
        <p:spPr/>
        <p:txBody>
          <a:bodyPr>
            <a:normAutofit fontScale="90000"/>
          </a:bodyPr>
          <a:lstStyle/>
          <a:p>
            <a:r>
              <a:rPr lang="en-US" sz="4000" dirty="0"/>
              <a:t>Rent, rates, taxes, repairs and insurance for buildings</a:t>
            </a:r>
            <a:r>
              <a:rPr lang="en-US" dirty="0"/>
              <a:t>.</a:t>
            </a:r>
            <a:br>
              <a:rPr lang="en-US" dirty="0"/>
            </a:br>
            <a:endParaRPr lang="en-US" dirty="0"/>
          </a:p>
        </p:txBody>
      </p:sp>
      <p:sp>
        <p:nvSpPr>
          <p:cNvPr id="3" name="Content Placeholder 2">
            <a:extLst>
              <a:ext uri="{FF2B5EF4-FFF2-40B4-BE49-F238E27FC236}">
                <a16:creationId xmlns:a16="http://schemas.microsoft.com/office/drawing/2014/main" id="{FA46795F-7636-4F02-8D80-C82893A9C505}"/>
              </a:ext>
            </a:extLst>
          </p:cNvPr>
          <p:cNvSpPr>
            <a:spLocks noGrp="1"/>
          </p:cNvSpPr>
          <p:nvPr>
            <p:ph idx="1"/>
          </p:nvPr>
        </p:nvSpPr>
        <p:spPr/>
        <p:txBody>
          <a:bodyPr>
            <a:normAutofit fontScale="62500" lnSpcReduction="20000"/>
          </a:bodyPr>
          <a:lstStyle/>
          <a:p>
            <a:endParaRPr lang="en-US" dirty="0"/>
          </a:p>
          <a:p>
            <a:pPr algn="just"/>
            <a:r>
              <a:rPr lang="en-US" dirty="0"/>
              <a:t>30. In respect of rent, rates, taxes, repairs and insurance for premises, used for the purposes of the business or profession, the following deductions shall be allowed—</a:t>
            </a:r>
          </a:p>
          <a:p>
            <a:endParaRPr lang="en-US" dirty="0"/>
          </a:p>
          <a:p>
            <a:r>
              <a:rPr lang="en-US" dirty="0"/>
              <a:t>(a)where the premises are occupied by the assessee—</a:t>
            </a:r>
          </a:p>
          <a:p>
            <a:pPr algn="just"/>
            <a:r>
              <a:rPr lang="en-US" dirty="0"/>
              <a:t>(</a:t>
            </a:r>
            <a:r>
              <a:rPr lang="en-US" dirty="0" err="1"/>
              <a:t>i</a:t>
            </a:r>
            <a:r>
              <a:rPr lang="en-US" dirty="0"/>
              <a:t>)as a tenant, the rent paid for such premises ; and further if he has undertaken to bear the cost of repairs to the premises, the amount paid on account of such repairs ;</a:t>
            </a:r>
          </a:p>
          <a:p>
            <a:r>
              <a:rPr lang="en-US" dirty="0"/>
              <a:t>(ii)otherwise than as a tenant, the amount paid by him on account of current repairs to the premises ;</a:t>
            </a:r>
          </a:p>
          <a:p>
            <a:r>
              <a:rPr lang="en-US" dirty="0"/>
              <a:t>(b)any sums paid on account of land revenue, local rates or municipal taxes ;</a:t>
            </a:r>
          </a:p>
          <a:p>
            <a:r>
              <a:rPr lang="en-US" dirty="0"/>
              <a:t>(c)the amount of any premium paid in respect of insurance against risk of damage or destruction of the premises.</a:t>
            </a:r>
          </a:p>
          <a:p>
            <a:pPr algn="just"/>
            <a:r>
              <a:rPr lang="en-US" dirty="0"/>
              <a:t>Explanation.—For the removal of doubts, it is hereby declared that the amount paid on account of the cost of repairs referred to in sub-clause (</a:t>
            </a:r>
            <a:r>
              <a:rPr lang="en-US" dirty="0" err="1"/>
              <a:t>i</a:t>
            </a:r>
            <a:r>
              <a:rPr lang="en-US" dirty="0"/>
              <a:t>), and the amount paid on account of current repairs referred to in sub-clause (ii), of clause (a), shall not include any expenditure in the nature of capital expenditure.</a:t>
            </a:r>
          </a:p>
        </p:txBody>
      </p:sp>
    </p:spTree>
    <p:extLst>
      <p:ext uri="{BB962C8B-B14F-4D97-AF65-F5344CB8AC3E}">
        <p14:creationId xmlns:p14="http://schemas.microsoft.com/office/powerpoint/2010/main" val="2000554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824A0-8493-488C-B3A9-001113BFDFF5}"/>
              </a:ext>
            </a:extLst>
          </p:cNvPr>
          <p:cNvSpPr>
            <a:spLocks noGrp="1"/>
          </p:cNvSpPr>
          <p:nvPr>
            <p:ph type="title"/>
          </p:nvPr>
        </p:nvSpPr>
        <p:spPr/>
        <p:txBody>
          <a:bodyPr>
            <a:normAutofit/>
          </a:bodyPr>
          <a:lstStyle/>
          <a:p>
            <a:r>
              <a:rPr lang="en-US" b="1" dirty="0"/>
              <a:t>Repairs and insurance of machinery, plant and furniture.</a:t>
            </a:r>
            <a:endParaRPr lang="en-US" sz="3600" dirty="0"/>
          </a:p>
        </p:txBody>
      </p:sp>
      <p:sp>
        <p:nvSpPr>
          <p:cNvPr id="3" name="Content Placeholder 2">
            <a:extLst>
              <a:ext uri="{FF2B5EF4-FFF2-40B4-BE49-F238E27FC236}">
                <a16:creationId xmlns:a16="http://schemas.microsoft.com/office/drawing/2014/main" id="{E40B025A-0C1A-45AF-ACC1-89E3C3A1846A}"/>
              </a:ext>
            </a:extLst>
          </p:cNvPr>
          <p:cNvSpPr>
            <a:spLocks noGrp="1"/>
          </p:cNvSpPr>
          <p:nvPr>
            <p:ph idx="1"/>
          </p:nvPr>
        </p:nvSpPr>
        <p:spPr/>
        <p:txBody>
          <a:bodyPr>
            <a:normAutofit lnSpcReduction="10000"/>
          </a:bodyPr>
          <a:lstStyle/>
          <a:p>
            <a:pPr algn="just"/>
            <a:r>
              <a:rPr lang="en-US" dirty="0"/>
              <a:t>31. In respect of repairs and insurance of machinery, plant or furniture used for the purposes of the business or profession, the following deductions shall be allowed—</a:t>
            </a:r>
          </a:p>
          <a:p>
            <a:endParaRPr lang="en-US" dirty="0"/>
          </a:p>
          <a:p>
            <a:r>
              <a:rPr lang="en-US" dirty="0"/>
              <a:t>(</a:t>
            </a:r>
            <a:r>
              <a:rPr lang="en-US" dirty="0" err="1"/>
              <a:t>i</a:t>
            </a:r>
            <a:r>
              <a:rPr lang="en-US" dirty="0"/>
              <a:t>)the amount paid on account of current repairs thereto ;</a:t>
            </a:r>
          </a:p>
          <a:p>
            <a:pPr algn="just"/>
            <a:r>
              <a:rPr lang="en-US" dirty="0"/>
              <a:t>(ii)the amount of any premium paid in respect of insurance against risk of damage or destruction thereof.</a:t>
            </a:r>
          </a:p>
          <a:p>
            <a:pPr algn="just"/>
            <a:r>
              <a:rPr lang="en-US" dirty="0"/>
              <a:t>Explanation.—For the removal of doubts, it is hereby declared that the amount paid on account of current repairs shall not include any expenditure in the nature of capital expenditure.</a:t>
            </a:r>
          </a:p>
        </p:txBody>
      </p:sp>
    </p:spTree>
    <p:extLst>
      <p:ext uri="{BB962C8B-B14F-4D97-AF65-F5344CB8AC3E}">
        <p14:creationId xmlns:p14="http://schemas.microsoft.com/office/powerpoint/2010/main" val="1486719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C0FE-A5BC-4750-8DD9-CC0B3E4D4CA4}"/>
              </a:ext>
            </a:extLst>
          </p:cNvPr>
          <p:cNvSpPr>
            <a:spLocks noGrp="1"/>
          </p:cNvSpPr>
          <p:nvPr>
            <p:ph type="title"/>
          </p:nvPr>
        </p:nvSpPr>
        <p:spPr/>
        <p:txBody>
          <a:bodyPr>
            <a:normAutofit/>
          </a:bodyPr>
          <a:lstStyle/>
          <a:p>
            <a:r>
              <a:rPr lang="en-US" sz="4000" dirty="0"/>
              <a:t>32. Depreciation of—</a:t>
            </a:r>
            <a:br>
              <a:rPr lang="en-US" sz="4000" dirty="0"/>
            </a:br>
            <a:endParaRPr lang="en-US" sz="4000" dirty="0"/>
          </a:p>
        </p:txBody>
      </p:sp>
      <p:sp>
        <p:nvSpPr>
          <p:cNvPr id="3" name="Content Placeholder 2">
            <a:extLst>
              <a:ext uri="{FF2B5EF4-FFF2-40B4-BE49-F238E27FC236}">
                <a16:creationId xmlns:a16="http://schemas.microsoft.com/office/drawing/2014/main" id="{5A0CD8B3-DC06-422B-8FFD-501E8EFCB173}"/>
              </a:ext>
            </a:extLst>
          </p:cNvPr>
          <p:cNvSpPr>
            <a:spLocks noGrp="1"/>
          </p:cNvSpPr>
          <p:nvPr>
            <p:ph idx="1"/>
          </p:nvPr>
        </p:nvSpPr>
        <p:spPr/>
        <p:txBody>
          <a:bodyPr>
            <a:normAutofit fontScale="25000" lnSpcReduction="20000"/>
          </a:bodyPr>
          <a:lstStyle/>
          <a:p>
            <a:endParaRPr lang="en-US" sz="11100" dirty="0"/>
          </a:p>
          <a:p>
            <a:r>
              <a:rPr lang="en-US" sz="11100" dirty="0"/>
              <a:t>(</a:t>
            </a:r>
            <a:r>
              <a:rPr lang="en-US" sz="11100" dirty="0" err="1"/>
              <a:t>i</a:t>
            </a:r>
            <a:r>
              <a:rPr lang="en-US" sz="11100" dirty="0"/>
              <a:t>) buildings, machinery, plant or furniture, being tangible assets;</a:t>
            </a:r>
          </a:p>
          <a:p>
            <a:pPr algn="just"/>
            <a:r>
              <a:rPr lang="en-US" sz="11100" dirty="0"/>
              <a:t>(ii) know-how, patents, copyrights, trade marks, licenses, franchises or any other business or commercial rights of similar nature, being intangible assets acquired on or after the 1st day of April, 1998, not being goodwill of a business or profession, owned, wholly or partly, by the assessee and used for the purposes of the business or profession, the following deductions shall be allowed—</a:t>
            </a:r>
          </a:p>
          <a:p>
            <a:endParaRPr lang="en-US" sz="11100" dirty="0"/>
          </a:p>
          <a:p>
            <a:pPr algn="just"/>
            <a:r>
              <a:rPr lang="en-US" sz="11100" dirty="0"/>
              <a:t>in the case of assets of an undertaking engaged in generation or generation and distribution of power, such percentage on the actual cost thereof to the assessee as may be prescribed;</a:t>
            </a:r>
          </a:p>
          <a:p>
            <a:endParaRPr lang="en-US" sz="11100" dirty="0"/>
          </a:p>
          <a:p>
            <a:endParaRPr lang="en-US" sz="11100" dirty="0"/>
          </a:p>
        </p:txBody>
      </p:sp>
    </p:spTree>
    <p:extLst>
      <p:ext uri="{BB962C8B-B14F-4D97-AF65-F5344CB8AC3E}">
        <p14:creationId xmlns:p14="http://schemas.microsoft.com/office/powerpoint/2010/main" val="3385509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62EEC1-CF56-4E8C-9E8E-9056E476A957}"/>
              </a:ext>
            </a:extLst>
          </p:cNvPr>
          <p:cNvSpPr>
            <a:spLocks noGrp="1"/>
          </p:cNvSpPr>
          <p:nvPr>
            <p:ph idx="1"/>
          </p:nvPr>
        </p:nvSpPr>
        <p:spPr>
          <a:xfrm>
            <a:off x="838200" y="350874"/>
            <a:ext cx="10515600" cy="5826089"/>
          </a:xfrm>
        </p:spPr>
        <p:txBody>
          <a:bodyPr>
            <a:normAutofit/>
          </a:bodyPr>
          <a:lstStyle/>
          <a:p>
            <a:pPr algn="just"/>
            <a:r>
              <a:rPr lang="en-US" dirty="0"/>
              <a:t>(ii) in the case of any block of assets, such percentage on the written down value thereof as may be prescribed:</a:t>
            </a:r>
          </a:p>
          <a:p>
            <a:r>
              <a:rPr lang="en-US" dirty="0"/>
              <a:t>     Provided that no deduction shall be allowed under this clause in respect of—</a:t>
            </a:r>
          </a:p>
          <a:p>
            <a:pPr algn="just"/>
            <a:r>
              <a:rPr lang="en-US" dirty="0"/>
              <a:t>(a) any motor car manufactured outside India, where such motor car is acquired by the assessee after the 28th day of February, 1975 but before the 1st day of April, 2001, unless it is used—</a:t>
            </a:r>
          </a:p>
          <a:p>
            <a:r>
              <a:rPr lang="en-US" dirty="0"/>
              <a:t>(</a:t>
            </a:r>
            <a:r>
              <a:rPr lang="en-US" dirty="0" err="1"/>
              <a:t>i</a:t>
            </a:r>
            <a:r>
              <a:rPr lang="en-US" dirty="0"/>
              <a:t>) in a business of running it on hire for tourists ; or</a:t>
            </a:r>
          </a:p>
          <a:p>
            <a:r>
              <a:rPr lang="en-US" dirty="0"/>
              <a:t>(ii) outside India in his business or profession in another country; and</a:t>
            </a:r>
          </a:p>
          <a:p>
            <a:pPr algn="just"/>
            <a:r>
              <a:rPr lang="en-US" dirty="0"/>
              <a:t>(b)any machinery or plant if the actual cost thereof is allowed as a deduction in one or more years under an agreement entered into by the Central Government under</a:t>
            </a:r>
          </a:p>
          <a:p>
            <a:endParaRPr lang="en-US" dirty="0"/>
          </a:p>
        </p:txBody>
      </p:sp>
    </p:spTree>
    <p:extLst>
      <p:ext uri="{BB962C8B-B14F-4D97-AF65-F5344CB8AC3E}">
        <p14:creationId xmlns:p14="http://schemas.microsoft.com/office/powerpoint/2010/main" val="122073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694CA0-0575-4D52-B844-7177A82DE9F2}"/>
              </a:ext>
            </a:extLst>
          </p:cNvPr>
          <p:cNvSpPr>
            <a:spLocks noGrp="1"/>
          </p:cNvSpPr>
          <p:nvPr>
            <p:ph type="title"/>
          </p:nvPr>
        </p:nvSpPr>
        <p:spPr/>
        <p:txBody>
          <a:bodyPr>
            <a:normAutofit/>
          </a:bodyPr>
          <a:lstStyle/>
          <a:p>
            <a:r>
              <a:rPr lang="en-US" sz="4000" dirty="0"/>
              <a:t>Additional Depreciation 32(1) (</a:t>
            </a:r>
            <a:r>
              <a:rPr lang="en-US" sz="4000" dirty="0" err="1"/>
              <a:t>iia</a:t>
            </a:r>
            <a:r>
              <a:rPr lang="en-US" sz="4000" dirty="0"/>
              <a:t>)</a:t>
            </a:r>
          </a:p>
        </p:txBody>
      </p:sp>
      <p:sp>
        <p:nvSpPr>
          <p:cNvPr id="3" name="Content Placeholder 2">
            <a:extLst>
              <a:ext uri="{FF2B5EF4-FFF2-40B4-BE49-F238E27FC236}">
                <a16:creationId xmlns:a16="http://schemas.microsoft.com/office/drawing/2014/main" id="{A1EA3DBE-6C95-4D25-8649-56F26EA34152}"/>
              </a:ext>
            </a:extLst>
          </p:cNvPr>
          <p:cNvSpPr>
            <a:spLocks noGrp="1"/>
          </p:cNvSpPr>
          <p:nvPr>
            <p:ph idx="1"/>
          </p:nvPr>
        </p:nvSpPr>
        <p:spPr>
          <a:xfrm>
            <a:off x="838200" y="1382233"/>
            <a:ext cx="10515600" cy="5550195"/>
          </a:xfrm>
        </p:spPr>
        <p:txBody>
          <a:bodyPr>
            <a:noAutofit/>
          </a:bodyPr>
          <a:lstStyle/>
          <a:p>
            <a:pPr algn="just"/>
            <a:r>
              <a:rPr lang="en-US" sz="4000" dirty="0"/>
              <a:t>(</a:t>
            </a:r>
            <a:r>
              <a:rPr lang="en-US" sz="4000" dirty="0" err="1"/>
              <a:t>iia</a:t>
            </a:r>
            <a:r>
              <a:rPr lang="en-US" sz="4000" dirty="0"/>
              <a:t>) in the case of any new machinery or plant (other than ships and aircraft), which has been acquired and installed after the 31st day of March, 2005, by an assessee engaged in the business of manufacture or production of any article or thing or in the business of generation, transmission or distribution of power, a further sum equal to twenty per cent of the actual cost of such machinery or plant shall be allowed as deduction under clause (ii) :</a:t>
            </a:r>
          </a:p>
          <a:p>
            <a:r>
              <a:rPr lang="en-US" sz="4000" dirty="0"/>
              <a:t> 	</a:t>
            </a:r>
          </a:p>
        </p:txBody>
      </p:sp>
    </p:spTree>
    <p:extLst>
      <p:ext uri="{BB962C8B-B14F-4D97-AF65-F5344CB8AC3E}">
        <p14:creationId xmlns:p14="http://schemas.microsoft.com/office/powerpoint/2010/main" val="3438043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7E62B7-8E48-41E4-A96E-CEEE3BA2B734}"/>
              </a:ext>
            </a:extLst>
          </p:cNvPr>
          <p:cNvSpPr>
            <a:spLocks noGrp="1"/>
          </p:cNvSpPr>
          <p:nvPr>
            <p:ph idx="1"/>
          </p:nvPr>
        </p:nvSpPr>
        <p:spPr>
          <a:xfrm>
            <a:off x="838200" y="404037"/>
            <a:ext cx="10515600" cy="5772926"/>
          </a:xfrm>
        </p:spPr>
        <p:txBody>
          <a:bodyPr>
            <a:normAutofit fontScale="55000" lnSpcReduction="20000"/>
          </a:bodyPr>
          <a:lstStyle/>
          <a:p>
            <a:pPr algn="just"/>
            <a:r>
              <a:rPr lang="en-US" sz="4100" dirty="0"/>
              <a:t>Provided that where an assessee, sets up an undertaking or enterprise for manufacture or production of any article or thing, on or after the 1st day of April, 2015 in any backward area notified by the Central Government in this behalf, in the State of Andhra Pradesh or in the State of Bihar or in the State of Telangana or in the State of West Bengal, and acquires and installs any new machinery or plant (other than ships and aircraft) for the purposes of the said undertaking or enterprise during the period beginning on the 1st day of April, 2015 and ending before the 1st day of April, 2020 in the said backward area, then, the provisions of clause (</a:t>
            </a:r>
            <a:r>
              <a:rPr lang="en-US" sz="4100" dirty="0" err="1"/>
              <a:t>iia</a:t>
            </a:r>
            <a:r>
              <a:rPr lang="en-US" sz="4100" dirty="0"/>
              <a:t>)shall have effect, as if for the words "twenty per cent", the words "thirty-five per cent" had been substituted:</a:t>
            </a:r>
          </a:p>
          <a:p>
            <a:r>
              <a:rPr lang="en-US" sz="4100" dirty="0"/>
              <a:t> 	Provided further that no deduction shall be allowed in respect of—</a:t>
            </a:r>
          </a:p>
          <a:p>
            <a:pPr algn="just"/>
            <a:r>
              <a:rPr lang="en-US" sz="4100" dirty="0"/>
              <a:t>(A)any machinery or plant which, before its installation by the assessee, was used either within or outside India by any other person; or</a:t>
            </a:r>
          </a:p>
          <a:p>
            <a:pPr algn="just"/>
            <a:r>
              <a:rPr lang="en-US" sz="4100" dirty="0"/>
              <a:t>(B)any machinery or plant installed in any office premises or any residential accommodation, including accommodation in the nature of a guest-house; or</a:t>
            </a:r>
          </a:p>
          <a:p>
            <a:r>
              <a:rPr lang="en-US" sz="4100" dirty="0"/>
              <a:t>(C)any office appliances or road transport vehicles; or</a:t>
            </a:r>
          </a:p>
          <a:p>
            <a:pPr algn="just"/>
            <a:r>
              <a:rPr lang="en-US" sz="4100" dirty="0"/>
              <a:t>(D)any machinery or plant, the whole of the actual cost of which is allowed as a deduction (whether by way of depreciation or otherwise) in computing the income chargeable under the head "Profits and gains of business or profession" of any one previous </a:t>
            </a:r>
            <a:r>
              <a:rPr lang="en-US" sz="4100" dirty="0" err="1"/>
              <a:t>year;ditional</a:t>
            </a:r>
            <a:r>
              <a:rPr lang="en-US" sz="4100" dirty="0"/>
              <a:t> Depreciation:</a:t>
            </a:r>
          </a:p>
          <a:p>
            <a:endParaRPr lang="en-US" dirty="0"/>
          </a:p>
        </p:txBody>
      </p:sp>
    </p:spTree>
    <p:extLst>
      <p:ext uri="{BB962C8B-B14F-4D97-AF65-F5344CB8AC3E}">
        <p14:creationId xmlns:p14="http://schemas.microsoft.com/office/powerpoint/2010/main" val="3130952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DDCBF-5A02-440A-A1F0-B2AA54610A62}"/>
              </a:ext>
            </a:extLst>
          </p:cNvPr>
          <p:cNvSpPr>
            <a:spLocks noGrp="1"/>
          </p:cNvSpPr>
          <p:nvPr>
            <p:ph type="title"/>
          </p:nvPr>
        </p:nvSpPr>
        <p:spPr/>
        <p:txBody>
          <a:bodyPr/>
          <a:lstStyle/>
          <a:p>
            <a:r>
              <a:rPr lang="en-US" dirty="0"/>
              <a:t>Section 35 to 35DDA: Specific Business Expenditures</a:t>
            </a:r>
          </a:p>
        </p:txBody>
      </p:sp>
      <p:sp>
        <p:nvSpPr>
          <p:cNvPr id="3" name="Content Placeholder 2">
            <a:extLst>
              <a:ext uri="{FF2B5EF4-FFF2-40B4-BE49-F238E27FC236}">
                <a16:creationId xmlns:a16="http://schemas.microsoft.com/office/drawing/2014/main" id="{C302919F-5E9F-4FFD-ACCA-D1058CA437AB}"/>
              </a:ext>
            </a:extLst>
          </p:cNvPr>
          <p:cNvSpPr>
            <a:spLocks noGrp="1"/>
          </p:cNvSpPr>
          <p:nvPr>
            <p:ph idx="1"/>
          </p:nvPr>
        </p:nvSpPr>
        <p:spPr/>
        <p:txBody>
          <a:bodyPr/>
          <a:lstStyle/>
          <a:p>
            <a:pPr algn="just"/>
            <a:r>
              <a:rPr lang="en-US" dirty="0"/>
              <a:t>Section 35 (Scientific Research): Allows deductions (often weighted previously, now restricted to 100%) for in-house and outsourced scientific research.</a:t>
            </a:r>
          </a:p>
          <a:p>
            <a:pPr algn="just"/>
            <a:r>
              <a:rPr lang="en-US" dirty="0"/>
              <a:t>Section 35AD (Specified Businesses): Allows 100% deduction on capital expenditure (excluding land, goodwill, financial instruments) incurred for setting up specified businesses like cold chains, hospitals, and affordable housing.</a:t>
            </a:r>
          </a:p>
          <a:p>
            <a:pPr algn="just"/>
            <a:r>
              <a:rPr lang="en-US" dirty="0"/>
              <a:t>Section 35D &amp; 35DDA: Amortization of preliminary expenses (incorporation costs) and Voluntary Retirement Scheme (VRS) payments over 5 years (1/5th each year).</a:t>
            </a:r>
          </a:p>
          <a:p>
            <a:endParaRPr lang="en-US" dirty="0"/>
          </a:p>
        </p:txBody>
      </p:sp>
    </p:spTree>
    <p:extLst>
      <p:ext uri="{BB962C8B-B14F-4D97-AF65-F5344CB8AC3E}">
        <p14:creationId xmlns:p14="http://schemas.microsoft.com/office/powerpoint/2010/main" val="2194630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48DA1-B848-4291-B97F-B29649CB1CD4}"/>
              </a:ext>
            </a:extLst>
          </p:cNvPr>
          <p:cNvSpPr>
            <a:spLocks noGrp="1"/>
          </p:cNvSpPr>
          <p:nvPr>
            <p:ph type="title"/>
          </p:nvPr>
        </p:nvSpPr>
        <p:spPr/>
        <p:txBody>
          <a:bodyPr>
            <a:normAutofit/>
          </a:bodyPr>
          <a:lstStyle/>
          <a:p>
            <a:r>
              <a:rPr lang="en-US" sz="4000" dirty="0"/>
              <a:t>Other Deductions: Section 36</a:t>
            </a:r>
          </a:p>
        </p:txBody>
      </p:sp>
      <p:sp>
        <p:nvSpPr>
          <p:cNvPr id="3" name="Content Placeholder 2">
            <a:extLst>
              <a:ext uri="{FF2B5EF4-FFF2-40B4-BE49-F238E27FC236}">
                <a16:creationId xmlns:a16="http://schemas.microsoft.com/office/drawing/2014/main" id="{9DE41DFA-4EEA-4866-B6F3-ABFD2D10CAD1}"/>
              </a:ext>
            </a:extLst>
          </p:cNvPr>
          <p:cNvSpPr>
            <a:spLocks noGrp="1"/>
          </p:cNvSpPr>
          <p:nvPr>
            <p:ph idx="1"/>
          </p:nvPr>
        </p:nvSpPr>
        <p:spPr/>
        <p:txBody>
          <a:bodyPr>
            <a:normAutofit fontScale="85000" lnSpcReduction="20000"/>
          </a:bodyPr>
          <a:lstStyle/>
          <a:p>
            <a:pPr algn="just"/>
            <a:r>
              <a:rPr lang="en-US" dirty="0">
                <a:solidFill>
                  <a:srgbClr val="7030A0"/>
                </a:solidFill>
              </a:rPr>
              <a:t>36(1)(ii): </a:t>
            </a:r>
            <a:r>
              <a:rPr lang="en-US" dirty="0"/>
              <a:t>	any sum paid to an employee as bonus or commission for services rendered, where such sum would not have been payable to him as profits or dividend if it had not been paid as bonus or commission;</a:t>
            </a:r>
          </a:p>
          <a:p>
            <a:pPr algn="just"/>
            <a:r>
              <a:rPr lang="en-US" dirty="0">
                <a:solidFill>
                  <a:srgbClr val="7030A0"/>
                </a:solidFill>
              </a:rPr>
              <a:t>36(1)(iii) </a:t>
            </a:r>
            <a:r>
              <a:rPr lang="en-US" dirty="0"/>
              <a:t>the amount of the interest paid in respect of capital borrowed for the purposes of the business or profession :</a:t>
            </a:r>
          </a:p>
          <a:p>
            <a:pPr algn="just"/>
            <a:r>
              <a:rPr lang="en-US" dirty="0"/>
              <a:t>Provided that any amount of the interest paid, in respect of capital borrowed for acquisition of an asset (whether capitalised in the books of account or not); for any period beginning from the date on which the capital was borrowed for acquisition of the asset till the date on which such asset was first put to use, shall not be allowed as deduction.</a:t>
            </a:r>
          </a:p>
          <a:p>
            <a:pPr algn="just"/>
            <a:r>
              <a:rPr lang="en-US" dirty="0"/>
              <a:t>Explanation.—Recurring subscriptions paid periodically by shareholders, or subscribers in Mutual Benefit Societies which fulfil such conditions as may be prescribed, shall be deemed to be capital borrowed within the meaning of this clause;</a:t>
            </a:r>
          </a:p>
          <a:p>
            <a:endParaRPr lang="en-US" dirty="0"/>
          </a:p>
        </p:txBody>
      </p:sp>
    </p:spTree>
    <p:extLst>
      <p:ext uri="{BB962C8B-B14F-4D97-AF65-F5344CB8AC3E}">
        <p14:creationId xmlns:p14="http://schemas.microsoft.com/office/powerpoint/2010/main" val="3701921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26762-1A43-4BEB-9F4B-6955C579B809}"/>
              </a:ext>
            </a:extLst>
          </p:cNvPr>
          <p:cNvSpPr>
            <a:spLocks noGrp="1"/>
          </p:cNvSpPr>
          <p:nvPr>
            <p:ph type="title"/>
          </p:nvPr>
        </p:nvSpPr>
        <p:spPr/>
        <p:txBody>
          <a:bodyPr>
            <a:normAutofit/>
          </a:bodyPr>
          <a:lstStyle/>
          <a:p>
            <a:r>
              <a:rPr lang="en-US" sz="4000" dirty="0"/>
              <a:t>Employer’s Contribution to RPF 36(1)(iv)and (</a:t>
            </a:r>
            <a:r>
              <a:rPr lang="en-US" sz="4000" dirty="0" err="1"/>
              <a:t>iva</a:t>
            </a:r>
            <a:r>
              <a:rPr lang="en-US" sz="4000" dirty="0"/>
              <a:t>)</a:t>
            </a:r>
          </a:p>
        </p:txBody>
      </p:sp>
      <p:sp>
        <p:nvSpPr>
          <p:cNvPr id="3" name="Content Placeholder 2">
            <a:extLst>
              <a:ext uri="{FF2B5EF4-FFF2-40B4-BE49-F238E27FC236}">
                <a16:creationId xmlns:a16="http://schemas.microsoft.com/office/drawing/2014/main" id="{F1EBEE93-B96B-4792-98CC-F6B29239D4B3}"/>
              </a:ext>
            </a:extLst>
          </p:cNvPr>
          <p:cNvSpPr>
            <a:spLocks noGrp="1"/>
          </p:cNvSpPr>
          <p:nvPr>
            <p:ph idx="1"/>
          </p:nvPr>
        </p:nvSpPr>
        <p:spPr/>
        <p:txBody>
          <a:bodyPr>
            <a:normAutofit fontScale="77500" lnSpcReduction="20000"/>
          </a:bodyPr>
          <a:lstStyle/>
          <a:p>
            <a:pPr algn="just"/>
            <a:r>
              <a:rPr lang="en-US" dirty="0"/>
              <a:t>any sum paid by the assessee as an employer by way of contribution towards a </a:t>
            </a:r>
            <a:r>
              <a:rPr lang="en-US" dirty="0" err="1"/>
              <a:t>recognised</a:t>
            </a:r>
            <a:r>
              <a:rPr lang="en-US" dirty="0"/>
              <a:t> provident fund or an approved superannuation fund, subject to such limits as may be prescribed for the purpose of </a:t>
            </a:r>
            <a:r>
              <a:rPr lang="en-US" dirty="0" err="1"/>
              <a:t>recognising</a:t>
            </a:r>
            <a:r>
              <a:rPr lang="en-US" dirty="0"/>
              <a:t> the provident fund or approving the super-</a:t>
            </a:r>
            <a:r>
              <a:rPr lang="en-US" dirty="0" err="1"/>
              <a:t>annuation</a:t>
            </a:r>
            <a:r>
              <a:rPr lang="en-US" dirty="0"/>
              <a:t> fund, as the case may be; and subject to such conditions as the Board may think fit to specify in cases where the contributions are not in the nature of annual contributions of fixed amounts or annual contributions fixed on some definite basis by reference to the income chargeable under the head "Salaries" or to the contributions or to the number of members of the fund;</a:t>
            </a:r>
          </a:p>
          <a:p>
            <a:pPr algn="just"/>
            <a:r>
              <a:rPr lang="en-US" dirty="0"/>
              <a:t>(</a:t>
            </a:r>
            <a:r>
              <a:rPr lang="en-US" dirty="0" err="1"/>
              <a:t>iva</a:t>
            </a:r>
            <a:r>
              <a:rPr lang="en-US" dirty="0"/>
              <a:t>) 	any sum paid by the assessee as an employer by way of contribution towards a pension scheme, as referred to in section 80CCD, on account of an employee to the extent it does not exceed </a:t>
            </a:r>
            <a:r>
              <a:rPr lang="en-US" b="1" dirty="0"/>
              <a:t>[fourteen] per cent of the salary of the employee in the previous year.</a:t>
            </a:r>
          </a:p>
          <a:p>
            <a:pPr algn="just"/>
            <a:r>
              <a:rPr lang="en-US" dirty="0"/>
              <a:t> 	Explanation.—For the purposes of this clause, "salary" includes dearness allowance, if the terms of employment so provide, but excludes all other allowances and perquisites;</a:t>
            </a:r>
          </a:p>
        </p:txBody>
      </p:sp>
    </p:spTree>
    <p:extLst>
      <p:ext uri="{BB962C8B-B14F-4D97-AF65-F5344CB8AC3E}">
        <p14:creationId xmlns:p14="http://schemas.microsoft.com/office/powerpoint/2010/main" val="892284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F70C23-F406-4F5E-9FBC-5D836853B44B}"/>
              </a:ext>
            </a:extLst>
          </p:cNvPr>
          <p:cNvSpPr>
            <a:spLocks noGrp="1"/>
          </p:cNvSpPr>
          <p:nvPr>
            <p:ph idx="1"/>
          </p:nvPr>
        </p:nvSpPr>
        <p:spPr>
          <a:xfrm>
            <a:off x="838200" y="276447"/>
            <a:ext cx="10515600" cy="5900516"/>
          </a:xfrm>
        </p:spPr>
        <p:txBody>
          <a:bodyPr>
            <a:normAutofit lnSpcReduction="10000"/>
          </a:bodyPr>
          <a:lstStyle/>
          <a:p>
            <a:pPr algn="just"/>
            <a:r>
              <a:rPr lang="en-US" dirty="0">
                <a:solidFill>
                  <a:srgbClr val="7030A0"/>
                </a:solidFill>
              </a:rPr>
              <a:t>36(1)(</a:t>
            </a:r>
            <a:r>
              <a:rPr lang="en-US" dirty="0" err="1">
                <a:solidFill>
                  <a:srgbClr val="7030A0"/>
                </a:solidFill>
              </a:rPr>
              <a:t>va</a:t>
            </a:r>
            <a:r>
              <a:rPr lang="en-US" dirty="0">
                <a:solidFill>
                  <a:srgbClr val="7030A0"/>
                </a:solidFill>
              </a:rPr>
              <a:t>) </a:t>
            </a:r>
            <a:r>
              <a:rPr lang="en-US" dirty="0"/>
              <a:t>any sum received by the assessee from any of his employees to which the provisions of sub-clause (x) of clause (24) of section 2 apply, if such sum is credited by the assessee to the employee's account in the relevant fund or funds on or before the due date.</a:t>
            </a:r>
          </a:p>
          <a:p>
            <a:pPr algn="just"/>
            <a:r>
              <a:rPr lang="en-US" dirty="0"/>
              <a:t>Explanation 1.—For the purposes of this clause, "due date" means the date by which the assessee is required as an employer to credit an employee's contribution to the employee's account in the relevant fund under any Act, rule, order or notification issued thereunder or under any standing order, award, contract of service or otherwise.</a:t>
            </a:r>
          </a:p>
          <a:p>
            <a:pPr algn="just"/>
            <a:r>
              <a:rPr lang="en-US" dirty="0"/>
              <a:t>Explanation 2.—For the removal of doubts, it is hereby clarified that the provisions of section 43B shall not apply and shall be deemed never to have been applied for the purposes of determining the "due date" under this clause;</a:t>
            </a:r>
          </a:p>
          <a:p>
            <a:pPr algn="just"/>
            <a:r>
              <a:rPr lang="en-US" dirty="0"/>
              <a:t>The 2026 Act Applicable from 1-4-2026 in Section 29(1)(e) the due date is now as due date of filing of return as per Section 263(1)</a:t>
            </a:r>
          </a:p>
        </p:txBody>
      </p:sp>
    </p:spTree>
    <p:extLst>
      <p:ext uri="{BB962C8B-B14F-4D97-AF65-F5344CB8AC3E}">
        <p14:creationId xmlns:p14="http://schemas.microsoft.com/office/powerpoint/2010/main" val="324642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69D6901-8CA1-4D26-8D06-5204765E8E68}"/>
              </a:ext>
            </a:extLst>
          </p:cNvPr>
          <p:cNvPicPr>
            <a:picLocks noGrp="1" noChangeAspect="1"/>
          </p:cNvPicPr>
          <p:nvPr>
            <p:ph idx="1"/>
          </p:nvPr>
        </p:nvPicPr>
        <p:blipFill>
          <a:blip r:embed="rId2"/>
          <a:stretch>
            <a:fillRect/>
          </a:stretch>
        </p:blipFill>
        <p:spPr>
          <a:xfrm>
            <a:off x="1" y="1835362"/>
            <a:ext cx="12191999" cy="4384686"/>
          </a:xfrm>
          <a:prstGeom prst="rect">
            <a:avLst/>
          </a:prstGeom>
        </p:spPr>
      </p:pic>
      <p:sp>
        <p:nvSpPr>
          <p:cNvPr id="4" name="Text 1">
            <a:extLst>
              <a:ext uri="{FF2B5EF4-FFF2-40B4-BE49-F238E27FC236}">
                <a16:creationId xmlns:a16="http://schemas.microsoft.com/office/drawing/2014/main" id="{7AD91979-FFD9-452F-8175-041AE51FB546}"/>
              </a:ext>
            </a:extLst>
          </p:cNvPr>
          <p:cNvSpPr>
            <a:spLocks noGrp="1"/>
          </p:cNvSpPr>
          <p:nvPr>
            <p:ph type="title"/>
          </p:nvPr>
        </p:nvSpPr>
        <p:spPr>
          <a:xfrm>
            <a:off x="838200" y="365125"/>
            <a:ext cx="10515600" cy="1325563"/>
          </a:xfrm>
          <a:prstGeom prst="rect">
            <a:avLst/>
          </a:prstGeom>
          <a:noFill/>
          <a:ln/>
        </p:spPr>
        <p:txBody>
          <a:bodyPr wrap="square" lIns="0" tIns="0" rIns="0" bIns="0" rtlCol="0" anchor="ctr"/>
          <a:lstStyle/>
          <a:p>
            <a:pPr marL="0" indent="0">
              <a:buNone/>
            </a:pPr>
            <a:r>
              <a:rPr lang="en-US" sz="3000" b="1" dirty="0">
                <a:latin typeface="Cambria" pitchFamily="34" charset="0"/>
                <a:ea typeface="Cambria" pitchFamily="34" charset="-122"/>
                <a:cs typeface="Cambria" pitchFamily="34" charset="-120"/>
              </a:rPr>
              <a:t>The Statutory Map: Sections 28 to 44</a:t>
            </a:r>
            <a:endParaRPr lang="en-US" sz="3000" dirty="0"/>
          </a:p>
        </p:txBody>
      </p:sp>
    </p:spTree>
    <p:extLst>
      <p:ext uri="{BB962C8B-B14F-4D97-AF65-F5344CB8AC3E}">
        <p14:creationId xmlns:p14="http://schemas.microsoft.com/office/powerpoint/2010/main" val="3756077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66760-F02C-44A2-9CF2-F32E6958E4B2}"/>
              </a:ext>
            </a:extLst>
          </p:cNvPr>
          <p:cNvSpPr>
            <a:spLocks noGrp="1"/>
          </p:cNvSpPr>
          <p:nvPr>
            <p:ph type="title"/>
          </p:nvPr>
        </p:nvSpPr>
        <p:spPr/>
        <p:txBody>
          <a:bodyPr>
            <a:normAutofit/>
          </a:bodyPr>
          <a:lstStyle/>
          <a:p>
            <a:r>
              <a:rPr lang="en-US" sz="4000" dirty="0"/>
              <a:t>Deduction for Bad Debts 36(1)(vii)</a:t>
            </a:r>
          </a:p>
        </p:txBody>
      </p:sp>
      <p:sp>
        <p:nvSpPr>
          <p:cNvPr id="3" name="Content Placeholder 2">
            <a:extLst>
              <a:ext uri="{FF2B5EF4-FFF2-40B4-BE49-F238E27FC236}">
                <a16:creationId xmlns:a16="http://schemas.microsoft.com/office/drawing/2014/main" id="{791E4FDF-0EF9-4AE9-840D-40606CBE0B7A}"/>
              </a:ext>
            </a:extLst>
          </p:cNvPr>
          <p:cNvSpPr>
            <a:spLocks noGrp="1"/>
          </p:cNvSpPr>
          <p:nvPr>
            <p:ph idx="1"/>
          </p:nvPr>
        </p:nvSpPr>
        <p:spPr/>
        <p:txBody>
          <a:bodyPr>
            <a:normAutofit fontScale="77500" lnSpcReduction="20000"/>
          </a:bodyPr>
          <a:lstStyle/>
          <a:p>
            <a:pPr algn="just"/>
            <a:r>
              <a:rPr lang="en-US" dirty="0"/>
              <a:t>(vii) subject to the provisions of sub-section (2), the amount of any bad debt or part thereof which is written off as irrecoverable in the accounts of the assessee for the previous year:</a:t>
            </a:r>
          </a:p>
          <a:p>
            <a:pPr algn="just"/>
            <a:r>
              <a:rPr lang="en-US" dirty="0"/>
              <a:t> 	Provided that in the case of an assessee to which clause (</a:t>
            </a:r>
            <a:r>
              <a:rPr lang="en-US" dirty="0" err="1"/>
              <a:t>viia</a:t>
            </a:r>
            <a:r>
              <a:rPr lang="en-US" dirty="0"/>
              <a:t>) applies, the amount of the deduction relating to any such debt or part thereof shall be limited to the amount by which such debt or part thereof exceeds the credit balance in the provision for bad and doubtful debts account made under that clause:</a:t>
            </a:r>
          </a:p>
          <a:p>
            <a:pPr algn="just"/>
            <a:r>
              <a:rPr lang="en-US" dirty="0"/>
              <a:t> 	Provided further that where the amount of such debt or part thereof has been taken into account in computing the income of the assessee of the previous year in which the amount of such debt or part thereof becomes irrecoverable or of an earlier previous year on the basis of income computation and disclosure standards notified under sub-section (2) of section 145 without recording the same in the accounts, then, such debt or part thereof shall be allowed in the previous year in which such debt or part thereof becomes irrecoverable and it shall be deemed that such debt or part thereof has been written off as irrecoverable in the accounts for the purposes of this clause.</a:t>
            </a:r>
          </a:p>
          <a:p>
            <a:r>
              <a:rPr lang="en-US" dirty="0"/>
              <a:t> 	</a:t>
            </a:r>
          </a:p>
        </p:txBody>
      </p:sp>
    </p:spTree>
    <p:extLst>
      <p:ext uri="{BB962C8B-B14F-4D97-AF65-F5344CB8AC3E}">
        <p14:creationId xmlns:p14="http://schemas.microsoft.com/office/powerpoint/2010/main" val="106850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543756-3C89-4B55-A7AC-AC82312387A9}"/>
              </a:ext>
            </a:extLst>
          </p:cNvPr>
          <p:cNvSpPr>
            <a:spLocks noGrp="1"/>
          </p:cNvSpPr>
          <p:nvPr>
            <p:ph idx="1"/>
          </p:nvPr>
        </p:nvSpPr>
        <p:spPr>
          <a:xfrm>
            <a:off x="838200" y="446567"/>
            <a:ext cx="10515600" cy="5730396"/>
          </a:xfrm>
        </p:spPr>
        <p:txBody>
          <a:bodyPr/>
          <a:lstStyle/>
          <a:p>
            <a:pPr algn="just"/>
            <a:r>
              <a:rPr lang="en-US" dirty="0"/>
              <a:t>Explanation 1.—For the purposes of this clause, any bad debt or part thereof written off as irrecoverable in the accounts of the assessee shall not include any provision for bad and doubtful debts made in the accounts of the assessee.</a:t>
            </a:r>
          </a:p>
          <a:p>
            <a:pPr algn="just"/>
            <a:r>
              <a:rPr lang="en-US" dirty="0"/>
              <a:t>Explanation 2.—For the removal of doubts, it is hereby clarified that for the purposes of the proviso to clause (vii) of this sub-section and clause (v) of sub-section (2), the account referred to therein shall be only one account in respect of provision for bad and doubtful debts under clause (</a:t>
            </a:r>
            <a:r>
              <a:rPr lang="en-US" dirty="0" err="1"/>
              <a:t>viia</a:t>
            </a:r>
            <a:r>
              <a:rPr lang="en-US" dirty="0"/>
              <a:t>) and such account shall relate to all types of advances, including advances made by rural branches;</a:t>
            </a:r>
          </a:p>
          <a:p>
            <a:endParaRPr lang="en-US" dirty="0"/>
          </a:p>
        </p:txBody>
      </p:sp>
    </p:spTree>
    <p:extLst>
      <p:ext uri="{BB962C8B-B14F-4D97-AF65-F5344CB8AC3E}">
        <p14:creationId xmlns:p14="http://schemas.microsoft.com/office/powerpoint/2010/main" val="2870633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FAB2B-0DBA-4C4D-BC58-E01F81DC43F3}"/>
              </a:ext>
            </a:extLst>
          </p:cNvPr>
          <p:cNvSpPr>
            <a:spLocks noGrp="1"/>
          </p:cNvSpPr>
          <p:nvPr>
            <p:ph type="title"/>
          </p:nvPr>
        </p:nvSpPr>
        <p:spPr/>
        <p:txBody>
          <a:bodyPr>
            <a:normAutofit/>
          </a:bodyPr>
          <a:lstStyle/>
          <a:p>
            <a:r>
              <a:rPr lang="en-US" sz="4000" dirty="0"/>
              <a:t>General Deductions: section 37(1)</a:t>
            </a:r>
          </a:p>
        </p:txBody>
      </p:sp>
      <p:sp>
        <p:nvSpPr>
          <p:cNvPr id="3" name="Content Placeholder 2">
            <a:extLst>
              <a:ext uri="{FF2B5EF4-FFF2-40B4-BE49-F238E27FC236}">
                <a16:creationId xmlns:a16="http://schemas.microsoft.com/office/drawing/2014/main" id="{94CFBD7A-CDD8-4A67-A8A7-50371F5C5647}"/>
              </a:ext>
            </a:extLst>
          </p:cNvPr>
          <p:cNvSpPr>
            <a:spLocks noGrp="1"/>
          </p:cNvSpPr>
          <p:nvPr>
            <p:ph idx="1"/>
          </p:nvPr>
        </p:nvSpPr>
        <p:spPr/>
        <p:txBody>
          <a:bodyPr>
            <a:normAutofit lnSpcReduction="10000"/>
          </a:bodyPr>
          <a:lstStyle/>
          <a:p>
            <a:pPr algn="just"/>
            <a:r>
              <a:rPr lang="en-US" dirty="0"/>
              <a:t>Any expenditure (not being expenditure of the nature described in sections 30 to 36 and not being in the nature of capital expenditure or personal expenses of the assessee), laid out or expended wholly and exclusively for the purposes of the business or profession shall be allowed in computing the income chargeable under the head "Profits and gains of business or profession".</a:t>
            </a:r>
          </a:p>
          <a:p>
            <a:pPr algn="just"/>
            <a:r>
              <a:rPr lang="en-US" dirty="0"/>
              <a:t>Explanation 1.—For the removal of doubts, it is hereby declared that any expenditure incurred by an assessee for any purpose which is an offence or which is prohibited by law shall not be deemed to have been incurred for the purpose of business or profession and no deduction or allowance shall be made in respect of such expenditure.</a:t>
            </a:r>
          </a:p>
        </p:txBody>
      </p:sp>
    </p:spTree>
    <p:extLst>
      <p:ext uri="{BB962C8B-B14F-4D97-AF65-F5344CB8AC3E}">
        <p14:creationId xmlns:p14="http://schemas.microsoft.com/office/powerpoint/2010/main" val="880125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F86995-505F-4AFF-8609-362E97DDE246}"/>
              </a:ext>
            </a:extLst>
          </p:cNvPr>
          <p:cNvSpPr>
            <a:spLocks noGrp="1"/>
          </p:cNvSpPr>
          <p:nvPr>
            <p:ph idx="1"/>
          </p:nvPr>
        </p:nvSpPr>
        <p:spPr>
          <a:xfrm>
            <a:off x="838200" y="329609"/>
            <a:ext cx="10515600" cy="5847354"/>
          </a:xfrm>
        </p:spPr>
        <p:txBody>
          <a:bodyPr>
            <a:normAutofit fontScale="70000" lnSpcReduction="20000"/>
          </a:bodyPr>
          <a:lstStyle/>
          <a:p>
            <a:pPr algn="just"/>
            <a:r>
              <a:rPr lang="en-US" dirty="0"/>
              <a:t>Explanation 2.—For the removal of doubts, it is hereby declared that for the purposes of sub-section (1), any expenditure incurred by an assessee on the activities relating to corporate social responsibility referred to in section 135 of the Companies Act, 2013 (18 of 2013) shall not be deemed to be an expenditure incurred by the assessee for the purposes of the business or profession.</a:t>
            </a:r>
          </a:p>
          <a:p>
            <a:endParaRPr lang="en-US" dirty="0"/>
          </a:p>
          <a:p>
            <a:pPr algn="just"/>
            <a:r>
              <a:rPr lang="en-US" dirty="0"/>
              <a:t>Explanation 3.—For the removal of doubts, it is hereby clarified that the expression "expenditure incurred by an assessee for any purpose which is an offence or which is prohibited by law" under Explanation 1, shall include and shall be deemed to have always included the expenditure incurred by an assessee,—</a:t>
            </a:r>
          </a:p>
          <a:p>
            <a:endParaRPr lang="en-US" dirty="0"/>
          </a:p>
          <a:p>
            <a:pPr algn="just"/>
            <a:r>
              <a:rPr lang="en-US" dirty="0"/>
              <a:t>(</a:t>
            </a:r>
            <a:r>
              <a:rPr lang="en-US" dirty="0" err="1"/>
              <a:t>i</a:t>
            </a:r>
            <a:r>
              <a:rPr lang="en-US" dirty="0"/>
              <a:t>) 	for any purpose which is an offence under, or which is prohibited by, any law for the time being in force, in India or outside India; or</a:t>
            </a:r>
          </a:p>
          <a:p>
            <a:pPr algn="just"/>
            <a:r>
              <a:rPr lang="en-US" dirty="0"/>
              <a:t>(ii) 	to provide any benefit or perquisite, in whatever form, to a person, whether or not carrying on a business or exercising a profession, and acceptance of such benefit or perquisite by such person is in violation of any law or rule or regulation or guideline, as the case may be, for the time being in force, governing the conduct of such person; or</a:t>
            </a:r>
          </a:p>
          <a:p>
            <a:pPr algn="just"/>
            <a:r>
              <a:rPr lang="en-US" dirty="0"/>
              <a:t>(iii) 	to compound an offence under any law for the time being in force, in India or 59[outside India; or</a:t>
            </a:r>
          </a:p>
          <a:p>
            <a:pPr algn="just"/>
            <a:r>
              <a:rPr lang="en-US" dirty="0"/>
              <a:t>(iv) 	to settle proceedings initiated in relation to contravention under such law as may be notified by the Central Government in the Official Gazette in this behalf.]</a:t>
            </a:r>
          </a:p>
        </p:txBody>
      </p:sp>
    </p:spTree>
    <p:extLst>
      <p:ext uri="{BB962C8B-B14F-4D97-AF65-F5344CB8AC3E}">
        <p14:creationId xmlns:p14="http://schemas.microsoft.com/office/powerpoint/2010/main" val="2208937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E9B4D-C548-4526-8D6B-31F245F0DD36}"/>
              </a:ext>
            </a:extLst>
          </p:cNvPr>
          <p:cNvSpPr>
            <a:spLocks noGrp="1"/>
          </p:cNvSpPr>
          <p:nvPr>
            <p:ph type="title"/>
          </p:nvPr>
        </p:nvSpPr>
        <p:spPr/>
        <p:txBody>
          <a:bodyPr>
            <a:normAutofit/>
          </a:bodyPr>
          <a:lstStyle/>
          <a:p>
            <a:r>
              <a:rPr lang="en-US" sz="4000" dirty="0"/>
              <a:t>Inadmissible Deductions and Statutory Checks</a:t>
            </a:r>
            <a:br>
              <a:rPr lang="en-US" sz="4000" dirty="0"/>
            </a:br>
            <a:r>
              <a:rPr lang="en-US" sz="4000" dirty="0"/>
              <a:t>(Section 40 to 43B)</a:t>
            </a:r>
          </a:p>
        </p:txBody>
      </p:sp>
      <p:sp>
        <p:nvSpPr>
          <p:cNvPr id="3" name="Content Placeholder 2">
            <a:extLst>
              <a:ext uri="{FF2B5EF4-FFF2-40B4-BE49-F238E27FC236}">
                <a16:creationId xmlns:a16="http://schemas.microsoft.com/office/drawing/2014/main" id="{B4242C05-1829-4A96-A52A-848BAC09973A}"/>
              </a:ext>
            </a:extLst>
          </p:cNvPr>
          <p:cNvSpPr>
            <a:spLocks noGrp="1"/>
          </p:cNvSpPr>
          <p:nvPr>
            <p:ph idx="1"/>
          </p:nvPr>
        </p:nvSpPr>
        <p:spPr/>
        <p:txBody>
          <a:bodyPr>
            <a:normAutofit fontScale="92500" lnSpcReduction="10000"/>
          </a:bodyPr>
          <a:lstStyle/>
          <a:p>
            <a:pPr algn="just"/>
            <a:r>
              <a:rPr lang="en-US" dirty="0"/>
              <a:t>Notwithstanding anything to the contrary in sections 30 to 38, the following amounts </a:t>
            </a:r>
            <a:r>
              <a:rPr lang="en-US" b="1" dirty="0"/>
              <a:t>shall not be deducted </a:t>
            </a:r>
            <a:r>
              <a:rPr lang="en-US" dirty="0"/>
              <a:t>in computing the income chargeable under the head "Profits and gains of business or profession",</a:t>
            </a:r>
          </a:p>
          <a:p>
            <a:pPr algn="just"/>
            <a:r>
              <a:rPr lang="en-US" dirty="0"/>
              <a:t>40(a): (</a:t>
            </a:r>
            <a:r>
              <a:rPr lang="en-US" dirty="0" err="1"/>
              <a:t>i</a:t>
            </a:r>
            <a:r>
              <a:rPr lang="en-US" dirty="0"/>
              <a:t>)any interest (not being interest on a loan issued for public subscription before the 1st day of April, 1938), royalty, fees for technical services or other sum chargeable under this Act, which is payable,—</a:t>
            </a:r>
          </a:p>
          <a:p>
            <a:r>
              <a:rPr lang="en-US" dirty="0"/>
              <a:t>(A)outside India; or</a:t>
            </a:r>
          </a:p>
          <a:p>
            <a:r>
              <a:rPr lang="en-US" dirty="0"/>
              <a:t>(B)in India to a non-resident, not being a company or to a foreign company,</a:t>
            </a:r>
          </a:p>
          <a:p>
            <a:pPr algn="just"/>
            <a:r>
              <a:rPr lang="en-US" dirty="0"/>
              <a:t> on which tax is deductible at source under Chapter XVII-B and such tax has not been deducted or, after deduction, has not been paid on or before the due date specified in sub-section (1) of section 139 :</a:t>
            </a:r>
          </a:p>
        </p:txBody>
      </p:sp>
    </p:spTree>
    <p:extLst>
      <p:ext uri="{BB962C8B-B14F-4D97-AF65-F5344CB8AC3E}">
        <p14:creationId xmlns:p14="http://schemas.microsoft.com/office/powerpoint/2010/main" val="2499051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D1C052-4CFF-4752-B62B-C9F960F1C349}"/>
              </a:ext>
            </a:extLst>
          </p:cNvPr>
          <p:cNvSpPr>
            <a:spLocks noGrp="1"/>
          </p:cNvSpPr>
          <p:nvPr>
            <p:ph idx="1"/>
          </p:nvPr>
        </p:nvSpPr>
        <p:spPr>
          <a:xfrm>
            <a:off x="838200" y="350874"/>
            <a:ext cx="10515600" cy="5826089"/>
          </a:xfrm>
        </p:spPr>
        <p:txBody>
          <a:bodyPr>
            <a:normAutofit fontScale="92500" lnSpcReduction="10000"/>
          </a:bodyPr>
          <a:lstStyle/>
          <a:p>
            <a:pPr algn="just"/>
            <a:r>
              <a:rPr lang="en-US" dirty="0"/>
              <a:t>40(</a:t>
            </a:r>
            <a:r>
              <a:rPr lang="en-US" dirty="0" err="1"/>
              <a:t>ia</a:t>
            </a:r>
            <a:r>
              <a:rPr lang="en-US" dirty="0"/>
              <a:t>) thirty per cent of any sum payable to a resident, on which tax is deductible at source under Chapter XVII-B and such tax has not been deducted or, after deduction, has not been paid on or before the due date specified in sub-section (1) of section 139 :</a:t>
            </a:r>
          </a:p>
          <a:p>
            <a:pPr algn="just"/>
            <a:r>
              <a:rPr lang="en-US" dirty="0"/>
              <a:t> Provided that where in respect of any such sum, tax has been deducted in any subsequent year, or has been deducted during the previous year but paid after the due date specified in sub-section (1) of section 139, thirty per cent of such sum shall be allowed as a deduction in computing the income of the previous year in which such tax has been paid :</a:t>
            </a:r>
          </a:p>
          <a:p>
            <a:pPr algn="just"/>
            <a:r>
              <a:rPr lang="en-US" dirty="0"/>
              <a:t> Provided further that where an assessee fails to deduct the whole or any part of the tax in accordance with the provisions of Chapter XVII-B on any such sum but is not deemed to be an assessee in default under the first proviso to sub-section (1) of section 201, then, for the purpose of this sub-clause, it shall be deemed that the assessee has deducted and paid the tax on such sum on the date of furnishing of return of income by the payee referred to in the said proviso.</a:t>
            </a:r>
          </a:p>
        </p:txBody>
      </p:sp>
    </p:spTree>
    <p:extLst>
      <p:ext uri="{BB962C8B-B14F-4D97-AF65-F5344CB8AC3E}">
        <p14:creationId xmlns:p14="http://schemas.microsoft.com/office/powerpoint/2010/main" val="3956406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3245E3-606F-49C6-B18A-5138DB2E5935}"/>
              </a:ext>
            </a:extLst>
          </p:cNvPr>
          <p:cNvSpPr>
            <a:spLocks noGrp="1"/>
          </p:cNvSpPr>
          <p:nvPr>
            <p:ph idx="1"/>
          </p:nvPr>
        </p:nvSpPr>
        <p:spPr>
          <a:xfrm>
            <a:off x="838200" y="435935"/>
            <a:ext cx="10515600" cy="5741028"/>
          </a:xfrm>
        </p:spPr>
        <p:txBody>
          <a:bodyPr>
            <a:normAutofit lnSpcReduction="10000"/>
          </a:bodyPr>
          <a:lstStyle/>
          <a:p>
            <a:r>
              <a:rPr lang="en-US" dirty="0"/>
              <a:t>Explanation.—For the purposes of this sub-clause,—</a:t>
            </a:r>
          </a:p>
          <a:p>
            <a:pPr algn="just"/>
            <a:r>
              <a:rPr lang="en-US" dirty="0"/>
              <a:t>(</a:t>
            </a:r>
            <a:r>
              <a:rPr lang="en-US" dirty="0" err="1"/>
              <a:t>i</a:t>
            </a:r>
            <a:r>
              <a:rPr lang="en-US" dirty="0"/>
              <a:t>) 	"commission or brokerage" shall have the same meaning as in clause (</a:t>
            </a:r>
            <a:r>
              <a:rPr lang="en-US" dirty="0" err="1"/>
              <a:t>i</a:t>
            </a:r>
            <a:r>
              <a:rPr lang="en-US" dirty="0"/>
              <a:t>) of the Explanation to section 194H;</a:t>
            </a:r>
          </a:p>
          <a:p>
            <a:pPr algn="just"/>
            <a:r>
              <a:rPr lang="en-US" dirty="0"/>
              <a:t>(ii) 	"fees for technical services" shall have the same meaning as in Explanation2 to clause (vii) of sub-section (1) of section 9;</a:t>
            </a:r>
          </a:p>
          <a:p>
            <a:pPr algn="just"/>
            <a:r>
              <a:rPr lang="en-US" dirty="0"/>
              <a:t>(iii) 	"professional services" shall have the same meaning as in clause (a) of the Explanation to section 194J;</a:t>
            </a:r>
          </a:p>
          <a:p>
            <a:r>
              <a:rPr lang="en-US" dirty="0"/>
              <a:t>(iv) 	"work" shall have the same meaning as in Explanation III to section 194C;</a:t>
            </a:r>
          </a:p>
          <a:p>
            <a:r>
              <a:rPr lang="en-US" dirty="0"/>
              <a:t>(v) 	"rent" shall have the same meaning as in clause (</a:t>
            </a:r>
            <a:r>
              <a:rPr lang="en-US" dirty="0" err="1"/>
              <a:t>i</a:t>
            </a:r>
            <a:r>
              <a:rPr lang="en-US" dirty="0"/>
              <a:t>) to the Explanation to section 194-I;</a:t>
            </a:r>
          </a:p>
          <a:p>
            <a:r>
              <a:rPr lang="en-US" dirty="0"/>
              <a:t>(vi) 	"royalty" shall have the same meaning as in Explanation 2 to clause (vi) of sub-section (1) of section 9;</a:t>
            </a:r>
          </a:p>
        </p:txBody>
      </p:sp>
    </p:spTree>
    <p:extLst>
      <p:ext uri="{BB962C8B-B14F-4D97-AF65-F5344CB8AC3E}">
        <p14:creationId xmlns:p14="http://schemas.microsoft.com/office/powerpoint/2010/main" val="2365923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A1C7AE-CAA9-4253-A76D-8CAA54B98AD2}"/>
              </a:ext>
            </a:extLst>
          </p:cNvPr>
          <p:cNvSpPr>
            <a:spLocks noGrp="1"/>
          </p:cNvSpPr>
          <p:nvPr>
            <p:ph idx="1"/>
          </p:nvPr>
        </p:nvSpPr>
        <p:spPr>
          <a:xfrm>
            <a:off x="838200" y="404037"/>
            <a:ext cx="10515600" cy="5772926"/>
          </a:xfrm>
        </p:spPr>
        <p:txBody>
          <a:bodyPr>
            <a:noAutofit/>
          </a:bodyPr>
          <a:lstStyle/>
          <a:p>
            <a:pPr algn="just"/>
            <a:r>
              <a:rPr lang="en-US" dirty="0"/>
              <a:t>(ii) 	any sum paid on account of any rate or tax levied on the profits or gains of any business or profession or assessed at a proportion of, or otherwise on the basis of, any such profits or gains.</a:t>
            </a:r>
          </a:p>
          <a:p>
            <a:pPr marL="0" indent="0">
              <a:buNone/>
            </a:pPr>
            <a:r>
              <a:rPr lang="en-US" dirty="0"/>
              <a:t>  </a:t>
            </a:r>
            <a:r>
              <a:rPr lang="en-US" b="1" dirty="0"/>
              <a:t>(b) in the case of any firm assessable as such,—</a:t>
            </a:r>
          </a:p>
          <a:p>
            <a:pPr algn="just"/>
            <a:r>
              <a:rPr lang="en-US" dirty="0"/>
              <a:t>(</a:t>
            </a:r>
            <a:r>
              <a:rPr lang="en-US" dirty="0" err="1"/>
              <a:t>i</a:t>
            </a:r>
            <a:r>
              <a:rPr lang="en-US" dirty="0"/>
              <a:t>) any payment of salary, bonus, commission or remuneration, by whatever name called (hereinafter referred to as "remuneration") to any partner who is not a working partner; or</a:t>
            </a:r>
          </a:p>
          <a:p>
            <a:pPr algn="just"/>
            <a:r>
              <a:rPr lang="en-US" dirty="0"/>
              <a:t>(ii) any payment of remuneration to any partner who is a working partner, or of interest to any partner, which, in either case, is not authorised by, or is not in accordance with, the terms of the partnership deed; or</a:t>
            </a:r>
          </a:p>
        </p:txBody>
      </p:sp>
    </p:spTree>
    <p:extLst>
      <p:ext uri="{BB962C8B-B14F-4D97-AF65-F5344CB8AC3E}">
        <p14:creationId xmlns:p14="http://schemas.microsoft.com/office/powerpoint/2010/main" val="2085322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06CC7D-0FCE-4B45-B176-DA7642FE5BA9}"/>
              </a:ext>
            </a:extLst>
          </p:cNvPr>
          <p:cNvSpPr>
            <a:spLocks noGrp="1"/>
          </p:cNvSpPr>
          <p:nvPr>
            <p:ph idx="1"/>
          </p:nvPr>
        </p:nvSpPr>
        <p:spPr>
          <a:xfrm>
            <a:off x="838200" y="337457"/>
            <a:ext cx="10515600" cy="5839506"/>
          </a:xfrm>
        </p:spPr>
        <p:txBody>
          <a:bodyPr/>
          <a:lstStyle/>
          <a:p>
            <a:pPr algn="just"/>
            <a:r>
              <a:rPr lang="en-US" dirty="0"/>
              <a:t>(iii) any payment of remuneration to any partner who is a working partner, or of interest to any partner, which, in either case, is authorised by, and is in accordance with, the terms of the partnership deed, but which relates to any period (falling prior to the date of such partnership deed) for which such payment was not authorised by, or is not in accordance with, any earlier partnership deed, so, however, that the period of </a:t>
            </a:r>
            <a:r>
              <a:rPr lang="en-US" dirty="0" err="1"/>
              <a:t>authorisation</a:t>
            </a:r>
            <a:r>
              <a:rPr lang="en-US" dirty="0"/>
              <a:t> for such payment by any earlier partnership deed does not cover any period prior to the date of such earlier partnership deed; or</a:t>
            </a:r>
          </a:p>
          <a:p>
            <a:pPr algn="just"/>
            <a:r>
              <a:rPr lang="en-US" dirty="0"/>
              <a:t>(iv) any payment of interest to any partner which is authorised by, and is in accordance with, the terms of the partnership deed and relates to any period falling after the date of such partnership deed in so far as such amount exceeds the amount calculated at the rate of </a:t>
            </a:r>
            <a:r>
              <a:rPr lang="en-US" b="1" dirty="0"/>
              <a:t>twelve per cent simple interest per annum;</a:t>
            </a:r>
            <a:r>
              <a:rPr lang="en-US" dirty="0"/>
              <a:t> or</a:t>
            </a:r>
          </a:p>
          <a:p>
            <a:endParaRPr lang="en-US" dirty="0"/>
          </a:p>
        </p:txBody>
      </p:sp>
    </p:spTree>
    <p:extLst>
      <p:ext uri="{BB962C8B-B14F-4D97-AF65-F5344CB8AC3E}">
        <p14:creationId xmlns:p14="http://schemas.microsoft.com/office/powerpoint/2010/main" val="1340072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692718-E785-40BF-B89A-B49AB8BCAF62}"/>
              </a:ext>
            </a:extLst>
          </p:cNvPr>
          <p:cNvSpPr>
            <a:spLocks noGrp="1"/>
          </p:cNvSpPr>
          <p:nvPr>
            <p:ph idx="1"/>
          </p:nvPr>
        </p:nvSpPr>
        <p:spPr>
          <a:xfrm>
            <a:off x="838200" y="329609"/>
            <a:ext cx="10515600" cy="5847354"/>
          </a:xfrm>
        </p:spPr>
        <p:txBody>
          <a:bodyPr>
            <a:normAutofit/>
          </a:bodyPr>
          <a:lstStyle/>
          <a:p>
            <a:pPr algn="just"/>
            <a:r>
              <a:rPr lang="en-US" dirty="0"/>
              <a:t>(v) any payment of remuneration to any partner who is a working partner, which is authorised by, and is in accordance with, the terms of the partnership deed and relates to any period falling after the date of such partnership deed in so far as the amount of such payment to all the partners during the previous year exceeds the aggregate amount computed as hereunder :—</a:t>
            </a:r>
          </a:p>
          <a:p>
            <a:r>
              <a:rPr lang="en-US" dirty="0"/>
              <a:t>(a)	on the first [Rs. 6,00,000] of the book-profit  or in case of a loss                                        </a:t>
            </a:r>
          </a:p>
          <a:p>
            <a:pPr marL="0" indent="0">
              <a:buNone/>
            </a:pPr>
            <a:r>
              <a:rPr lang="en-US" dirty="0"/>
              <a:t>   :[Rs. 3,00,000] or at the rate of 90 per cent of the  book-profit,              </a:t>
            </a:r>
          </a:p>
          <a:p>
            <a:pPr marL="0" indent="0">
              <a:buNone/>
            </a:pPr>
            <a:r>
              <a:rPr lang="en-US" dirty="0"/>
              <a:t>    whichever is more;</a:t>
            </a:r>
          </a:p>
          <a:p>
            <a:pPr marL="0" indent="0">
              <a:buNone/>
            </a:pPr>
            <a:r>
              <a:rPr lang="en-US" dirty="0"/>
              <a:t>                                                                                                                                          (b)on the balance of the book-profit : at the rate of 60 per cent :</a:t>
            </a:r>
          </a:p>
          <a:p>
            <a:pPr marL="0" indent="0">
              <a:buNone/>
            </a:pPr>
            <a:r>
              <a:rPr lang="en-US" dirty="0"/>
              <a:t>	 	                                            </a:t>
            </a:r>
          </a:p>
        </p:txBody>
      </p:sp>
    </p:spTree>
    <p:extLst>
      <p:ext uri="{BB962C8B-B14F-4D97-AF65-F5344CB8AC3E}">
        <p14:creationId xmlns:p14="http://schemas.microsoft.com/office/powerpoint/2010/main" val="422294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BCF17-9DDB-48A1-BE46-844491BCD549}"/>
              </a:ext>
            </a:extLst>
          </p:cNvPr>
          <p:cNvSpPr>
            <a:spLocks noGrp="1"/>
          </p:cNvSpPr>
          <p:nvPr>
            <p:ph type="title"/>
          </p:nvPr>
        </p:nvSpPr>
        <p:spPr/>
        <p:txBody>
          <a:bodyPr>
            <a:normAutofit/>
          </a:bodyPr>
          <a:lstStyle/>
          <a:p>
            <a:r>
              <a:rPr lang="en-US" sz="4000" dirty="0"/>
              <a:t>Method of accounting. Section 145</a:t>
            </a:r>
          </a:p>
        </p:txBody>
      </p:sp>
      <p:sp>
        <p:nvSpPr>
          <p:cNvPr id="3" name="Content Placeholder 2">
            <a:extLst>
              <a:ext uri="{FF2B5EF4-FFF2-40B4-BE49-F238E27FC236}">
                <a16:creationId xmlns:a16="http://schemas.microsoft.com/office/drawing/2014/main" id="{17F8B2DB-77FB-4DC5-A999-A14E835B1455}"/>
              </a:ext>
            </a:extLst>
          </p:cNvPr>
          <p:cNvSpPr>
            <a:spLocks noGrp="1"/>
          </p:cNvSpPr>
          <p:nvPr>
            <p:ph idx="1"/>
          </p:nvPr>
        </p:nvSpPr>
        <p:spPr/>
        <p:txBody>
          <a:bodyPr>
            <a:normAutofit fontScale="77500" lnSpcReduction="20000"/>
          </a:bodyPr>
          <a:lstStyle/>
          <a:p>
            <a:pPr algn="just"/>
            <a:r>
              <a:rPr lang="en-US" dirty="0"/>
              <a:t> (1) Income chargeable under the head "Profits and gains of business or profession" or "Income from other sources" shall, subject to the provisions of sub-section (2), be computed in accordance with either cash or mercantile system of accounting regularly employed by the assessee.</a:t>
            </a:r>
          </a:p>
          <a:p>
            <a:endParaRPr lang="en-US" dirty="0"/>
          </a:p>
          <a:p>
            <a:pPr algn="just"/>
            <a:r>
              <a:rPr lang="en-US" dirty="0"/>
              <a:t>(2) The Central Government may notify in the Official Gazette from time to time income computation and disclosure standards to be followed by any class of </a:t>
            </a:r>
            <a:r>
              <a:rPr lang="en-US" dirty="0" err="1"/>
              <a:t>assessees</a:t>
            </a:r>
            <a:r>
              <a:rPr lang="en-US" dirty="0"/>
              <a:t> or in respect of any class of income.</a:t>
            </a:r>
          </a:p>
          <a:p>
            <a:endParaRPr lang="en-US" dirty="0"/>
          </a:p>
          <a:p>
            <a:pPr algn="just"/>
            <a:r>
              <a:rPr lang="en-US" dirty="0"/>
              <a:t>(3) Where the Assessing Officer is not satisfied about the correctness or completeness of the accounts of the assessee, or where the method of accounting provided in sub-section (1) has not been regularly followed by the assessee, or income has not been computed in accordance with the standards notified under sub-section (2), the Assessing Officer may make an assessment in the manner provided in section 144.</a:t>
            </a:r>
          </a:p>
        </p:txBody>
      </p:sp>
    </p:spTree>
    <p:extLst>
      <p:ext uri="{BB962C8B-B14F-4D97-AF65-F5344CB8AC3E}">
        <p14:creationId xmlns:p14="http://schemas.microsoft.com/office/powerpoint/2010/main" val="2689781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A9FE3-8565-4AFA-A9A2-5E35C9EE0292}"/>
              </a:ext>
            </a:extLst>
          </p:cNvPr>
          <p:cNvSpPr>
            <a:spLocks noGrp="1"/>
          </p:cNvSpPr>
          <p:nvPr>
            <p:ph type="title"/>
          </p:nvPr>
        </p:nvSpPr>
        <p:spPr/>
        <p:txBody>
          <a:bodyPr>
            <a:normAutofit/>
          </a:bodyPr>
          <a:lstStyle/>
          <a:p>
            <a:r>
              <a:rPr lang="en-US" sz="4000" dirty="0"/>
              <a:t>Expenses or Payments Not Deductible in Certain Circumstances Section 40A:</a:t>
            </a:r>
          </a:p>
        </p:txBody>
      </p:sp>
      <p:sp>
        <p:nvSpPr>
          <p:cNvPr id="3" name="Content Placeholder 2">
            <a:extLst>
              <a:ext uri="{FF2B5EF4-FFF2-40B4-BE49-F238E27FC236}">
                <a16:creationId xmlns:a16="http://schemas.microsoft.com/office/drawing/2014/main" id="{091A3A76-6BDB-4212-8B04-92CC35D433E1}"/>
              </a:ext>
            </a:extLst>
          </p:cNvPr>
          <p:cNvSpPr>
            <a:spLocks noGrp="1"/>
          </p:cNvSpPr>
          <p:nvPr>
            <p:ph idx="1"/>
          </p:nvPr>
        </p:nvSpPr>
        <p:spPr/>
        <p:txBody>
          <a:bodyPr>
            <a:normAutofit fontScale="70000" lnSpcReduction="20000"/>
          </a:bodyPr>
          <a:lstStyle/>
          <a:p>
            <a:pPr algn="just"/>
            <a:r>
              <a:rPr lang="en-US" dirty="0"/>
              <a:t>40A. (1) The provisions of this section shall have effect notwithstanding anything to the contrary contained in any other provision of this Act relating to the computation of income under the head "Profits and gains of business or profession".</a:t>
            </a:r>
          </a:p>
          <a:p>
            <a:endParaRPr lang="en-US" dirty="0"/>
          </a:p>
          <a:p>
            <a:pPr algn="just"/>
            <a:r>
              <a:rPr lang="en-US" dirty="0"/>
              <a:t>(2)(a) Where the assessee incurs any expenditure in respect of which payment has been or is to be made to any person referred to in clause (b) of this sub-section, and the Assessing Officer is of opinion that such expenditure is excessive or unreasonable having regard to the fair market value of the goods, services or facilities for which the payment is made or the legitimate needs of the business or profession of the assessee or the benefit derived by or accruing to him therefrom, so much of the expenditure as is so considered by him to be excessive or unreasonable shall not be allowed as a deduction :</a:t>
            </a:r>
          </a:p>
          <a:p>
            <a:endParaRPr lang="en-US" dirty="0"/>
          </a:p>
          <a:p>
            <a:pPr algn="just"/>
            <a:r>
              <a:rPr lang="en-US" dirty="0"/>
              <a:t>Provided that for an assessment year commencing on or before the 1st day of April, 2016 no disallowance, on account of any expenditure being excessive or unreasonable having regard to the fair market value, shall be made in respect of a specified domestic transaction referred to in section 92BA, if such transaction is at arm's length price as defined in clause (ii) of section 92F.</a:t>
            </a:r>
          </a:p>
        </p:txBody>
      </p:sp>
    </p:spTree>
    <p:extLst>
      <p:ext uri="{BB962C8B-B14F-4D97-AF65-F5344CB8AC3E}">
        <p14:creationId xmlns:p14="http://schemas.microsoft.com/office/powerpoint/2010/main" val="241109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EC09C0-4D55-4A1A-8398-2760B0EEFE10}"/>
              </a:ext>
            </a:extLst>
          </p:cNvPr>
          <p:cNvSpPr>
            <a:spLocks noGrp="1"/>
          </p:cNvSpPr>
          <p:nvPr>
            <p:ph idx="1"/>
          </p:nvPr>
        </p:nvSpPr>
        <p:spPr>
          <a:xfrm>
            <a:off x="838200" y="595423"/>
            <a:ext cx="10515600" cy="5581540"/>
          </a:xfrm>
        </p:spPr>
        <p:txBody>
          <a:bodyPr>
            <a:normAutofit fontScale="77500" lnSpcReduction="20000"/>
          </a:bodyPr>
          <a:lstStyle/>
          <a:p>
            <a:r>
              <a:rPr lang="en-US" dirty="0"/>
              <a:t>(b) The persons referred to in clause (a) are the following, namely :—</a:t>
            </a:r>
          </a:p>
          <a:p>
            <a:endParaRPr lang="en-US" dirty="0"/>
          </a:p>
          <a:p>
            <a:r>
              <a:rPr lang="en-US" dirty="0"/>
              <a:t>(</a:t>
            </a:r>
            <a:r>
              <a:rPr lang="en-US" dirty="0" err="1"/>
              <a:t>i</a:t>
            </a:r>
            <a:r>
              <a:rPr lang="en-US" dirty="0"/>
              <a:t>)where the assessee is an individual	             :                         any relative of the assessee;</a:t>
            </a:r>
          </a:p>
          <a:p>
            <a:r>
              <a:rPr lang="en-US" dirty="0"/>
              <a:t>(ii)	where the assessee is a company, firm, association of persons or Hindu un-divided family	</a:t>
            </a:r>
          </a:p>
          <a:p>
            <a:pPr marL="0" indent="0">
              <a:buNone/>
            </a:pPr>
            <a:r>
              <a:rPr lang="en-US" dirty="0"/>
              <a:t>     any director of the company, partner of the firm, or member of the association or            </a:t>
            </a:r>
          </a:p>
          <a:p>
            <a:pPr marL="0" indent="0">
              <a:buNone/>
            </a:pPr>
            <a:r>
              <a:rPr lang="en-US" dirty="0"/>
              <a:t>     family, or any relative of such director, partner or member;</a:t>
            </a:r>
          </a:p>
          <a:p>
            <a:r>
              <a:rPr lang="en-US" dirty="0"/>
              <a:t>(iii)any individual who has a substantial interest</a:t>
            </a:r>
            <a:r>
              <a:rPr lang="en-US" b="1" dirty="0"/>
              <a:t>(20% or more)</a:t>
            </a:r>
            <a:r>
              <a:rPr lang="en-US" dirty="0"/>
              <a:t> in the business or profession of the assessee, or any relative of such individual;</a:t>
            </a:r>
          </a:p>
          <a:p>
            <a:pPr algn="just"/>
            <a:r>
              <a:rPr lang="en-US" dirty="0"/>
              <a:t>(iv)a company, firm, association of persons or Hindu undivided family having a substantial interest in the business or profession of the assessee or any director, partner or member of such company, firm, association or family, or any relative of such director, partner or member or any other company carrying on business or profession in which the first mentioned company has substantial interest;</a:t>
            </a:r>
          </a:p>
          <a:p>
            <a:pPr algn="just"/>
            <a:r>
              <a:rPr lang="en-US" dirty="0"/>
              <a:t>(v)a company, firm, association of persons or Hindu undivided family of which a director, partner or member, as the case may be, has a substantial interest in the business or profession of the assessee; or any director, partner or member of such company, firm, association or family or any relative of such director, partner or member;</a:t>
            </a:r>
          </a:p>
        </p:txBody>
      </p:sp>
    </p:spTree>
    <p:extLst>
      <p:ext uri="{BB962C8B-B14F-4D97-AF65-F5344CB8AC3E}">
        <p14:creationId xmlns:p14="http://schemas.microsoft.com/office/powerpoint/2010/main" val="667270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A870A7-6CB7-4E96-98DB-8CBDB4EA3C6A}"/>
              </a:ext>
            </a:extLst>
          </p:cNvPr>
          <p:cNvSpPr>
            <a:spLocks noGrp="1"/>
          </p:cNvSpPr>
          <p:nvPr>
            <p:ph idx="1"/>
          </p:nvPr>
        </p:nvSpPr>
        <p:spPr>
          <a:xfrm>
            <a:off x="838200" y="329609"/>
            <a:ext cx="10515600" cy="5847354"/>
          </a:xfrm>
        </p:spPr>
        <p:txBody>
          <a:bodyPr/>
          <a:lstStyle/>
          <a:p>
            <a:r>
              <a:rPr lang="en-US" dirty="0"/>
              <a:t>(vi)	any person who carries on a business or profession,—</a:t>
            </a:r>
          </a:p>
          <a:p>
            <a:pPr algn="just"/>
            <a:r>
              <a:rPr lang="en-US" dirty="0"/>
              <a:t>(A) 	where the assessee being an individual, or any relative of such assessee, has a substantial interest in the business or profession of that person; or</a:t>
            </a:r>
          </a:p>
          <a:p>
            <a:pPr algn="just"/>
            <a:r>
              <a:rPr lang="en-US" dirty="0"/>
              <a:t>(B) 	where the assessee being a company, firm, association of persons or Hindu undivided family, or any director of such company, partner of such firm or member of the association or family, or any relative of such director, partner or member, has a substantial interest in the business or profession of that person.</a:t>
            </a:r>
          </a:p>
          <a:p>
            <a:endParaRPr lang="en-US" dirty="0"/>
          </a:p>
        </p:txBody>
      </p:sp>
    </p:spTree>
    <p:extLst>
      <p:ext uri="{BB962C8B-B14F-4D97-AF65-F5344CB8AC3E}">
        <p14:creationId xmlns:p14="http://schemas.microsoft.com/office/powerpoint/2010/main" val="27464941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2A3BC-85A4-4E72-9192-1EDE590534C9}"/>
              </a:ext>
            </a:extLst>
          </p:cNvPr>
          <p:cNvSpPr>
            <a:spLocks noGrp="1"/>
          </p:cNvSpPr>
          <p:nvPr>
            <p:ph type="title"/>
          </p:nvPr>
        </p:nvSpPr>
        <p:spPr/>
        <p:txBody>
          <a:bodyPr>
            <a:normAutofit/>
          </a:bodyPr>
          <a:lstStyle/>
          <a:p>
            <a:r>
              <a:rPr lang="en-US" sz="4000"/>
              <a:t>Cash Payments : 40A(3)</a:t>
            </a:r>
            <a:endParaRPr lang="en-US" sz="4000" dirty="0"/>
          </a:p>
        </p:txBody>
      </p:sp>
      <p:sp>
        <p:nvSpPr>
          <p:cNvPr id="3" name="Content Placeholder 2">
            <a:extLst>
              <a:ext uri="{FF2B5EF4-FFF2-40B4-BE49-F238E27FC236}">
                <a16:creationId xmlns:a16="http://schemas.microsoft.com/office/drawing/2014/main" id="{51A38F32-F880-4865-9DFA-E652FD0B3742}"/>
              </a:ext>
            </a:extLst>
          </p:cNvPr>
          <p:cNvSpPr>
            <a:spLocks noGrp="1"/>
          </p:cNvSpPr>
          <p:nvPr>
            <p:ph idx="1"/>
          </p:nvPr>
        </p:nvSpPr>
        <p:spPr/>
        <p:txBody>
          <a:bodyPr/>
          <a:lstStyle/>
          <a:p>
            <a:pPr algn="just"/>
            <a:r>
              <a:rPr lang="en-US" dirty="0"/>
              <a:t>Where the assessee incurs any expenditure in respect of which a payment or aggregate of payments made to a person in a day, otherwise than by an account payee cheque drawn on a bank or account payee bank draft, or use of electronic clearing system through a bank account or through such other electronic mode as may be prescribed, exceeds ten thousand rupees, no deduction shall be allowed in respect of such expenditure.</a:t>
            </a:r>
          </a:p>
          <a:p>
            <a:endParaRPr lang="en-US" dirty="0"/>
          </a:p>
        </p:txBody>
      </p:sp>
    </p:spTree>
    <p:extLst>
      <p:ext uri="{BB962C8B-B14F-4D97-AF65-F5344CB8AC3E}">
        <p14:creationId xmlns:p14="http://schemas.microsoft.com/office/powerpoint/2010/main" val="573420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FA5F-9F22-4513-8B71-D6F2231CCE48}"/>
              </a:ext>
            </a:extLst>
          </p:cNvPr>
          <p:cNvSpPr>
            <a:spLocks noGrp="1"/>
          </p:cNvSpPr>
          <p:nvPr>
            <p:ph type="title"/>
          </p:nvPr>
        </p:nvSpPr>
        <p:spPr/>
        <p:txBody>
          <a:bodyPr/>
          <a:lstStyle/>
          <a:p>
            <a:r>
              <a:rPr lang="en-US" dirty="0"/>
              <a:t>40A(3A)</a:t>
            </a:r>
          </a:p>
        </p:txBody>
      </p:sp>
      <p:sp>
        <p:nvSpPr>
          <p:cNvPr id="3" name="Content Placeholder 2">
            <a:extLst>
              <a:ext uri="{FF2B5EF4-FFF2-40B4-BE49-F238E27FC236}">
                <a16:creationId xmlns:a16="http://schemas.microsoft.com/office/drawing/2014/main" id="{8F99B9BD-F307-4272-B1FE-DB37E79F123E}"/>
              </a:ext>
            </a:extLst>
          </p:cNvPr>
          <p:cNvSpPr>
            <a:spLocks noGrp="1"/>
          </p:cNvSpPr>
          <p:nvPr>
            <p:ph idx="1"/>
          </p:nvPr>
        </p:nvSpPr>
        <p:spPr/>
        <p:txBody>
          <a:bodyPr>
            <a:normAutofit lnSpcReduction="10000"/>
          </a:bodyPr>
          <a:lstStyle/>
          <a:p>
            <a:pPr algn="just"/>
            <a:r>
              <a:rPr lang="en-US" dirty="0"/>
              <a:t>(3A) Where an allowance has been made in the assessment for any year in respect of any liability incurred by the assessee for any expenditure and subsequently during any previous year (hereinafter referred to as subsequent year) the assessee makes payment in respect thereof, otherwise than by an account payee cheque drawn on a bank or account payee bank draft, or use of electronic clearing system through a bank account or through such other electronic mode as may be prescribed, the payment so made shall be deemed to be the profits and gains of business or profession and accordingly chargeable to income-tax as income of the subsequent year if the payment or aggregate of payments made to a person in a day, exceeds ten thousand rupees:</a:t>
            </a:r>
          </a:p>
        </p:txBody>
      </p:sp>
    </p:spTree>
    <p:extLst>
      <p:ext uri="{BB962C8B-B14F-4D97-AF65-F5344CB8AC3E}">
        <p14:creationId xmlns:p14="http://schemas.microsoft.com/office/powerpoint/2010/main" val="3102138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232293-3080-422A-BD3B-AE0482060E89}"/>
              </a:ext>
            </a:extLst>
          </p:cNvPr>
          <p:cNvSpPr>
            <a:spLocks noGrp="1"/>
          </p:cNvSpPr>
          <p:nvPr>
            <p:ph idx="1"/>
          </p:nvPr>
        </p:nvSpPr>
        <p:spPr>
          <a:xfrm>
            <a:off x="838200" y="850605"/>
            <a:ext cx="10515600" cy="5326358"/>
          </a:xfrm>
        </p:spPr>
        <p:txBody>
          <a:bodyPr>
            <a:normAutofit fontScale="92500" lnSpcReduction="10000"/>
          </a:bodyPr>
          <a:lstStyle/>
          <a:p>
            <a:pPr algn="just"/>
            <a:r>
              <a:rPr lang="en-US" dirty="0"/>
              <a:t>Provided that no disallowance shall be made and no payment shall be deemed to be the profits and gains of business or profession under sub-section (3) and this sub-section where a payment or aggregate of payments made to a person in a day, otherwise than by an account payee cheque drawn on a bank or account payee bank draft, or use of electronic clearing system through a bank account or through such other electronic mode as may be prescribed, exceeds ten thousand rupees, in such cases and under such circumstances as may be prescribed, having regard to the nature and extent of banking facilities available, considerations of business expediency and other relevant factors :</a:t>
            </a:r>
          </a:p>
          <a:p>
            <a:endParaRPr lang="en-US" dirty="0"/>
          </a:p>
          <a:p>
            <a:pPr algn="just"/>
            <a:r>
              <a:rPr lang="en-US" dirty="0"/>
              <a:t>Provided further that in the case of payment made for plying, hiring or leasing goods carriages, the provisions of sub-sections (3) and (3A) shall have effect as if for the words "ten thousand rupees", the words "thirty-five thousand rupees" had been substituted.</a:t>
            </a:r>
          </a:p>
        </p:txBody>
      </p:sp>
    </p:spTree>
    <p:extLst>
      <p:ext uri="{BB962C8B-B14F-4D97-AF65-F5344CB8AC3E}">
        <p14:creationId xmlns:p14="http://schemas.microsoft.com/office/powerpoint/2010/main" val="1534289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504A3-6514-4D4F-8CE1-B666C26FDA52}"/>
              </a:ext>
            </a:extLst>
          </p:cNvPr>
          <p:cNvSpPr>
            <a:spLocks noGrp="1"/>
          </p:cNvSpPr>
          <p:nvPr>
            <p:ph type="title"/>
          </p:nvPr>
        </p:nvSpPr>
        <p:spPr/>
        <p:txBody>
          <a:bodyPr>
            <a:normAutofit/>
          </a:bodyPr>
          <a:lstStyle/>
          <a:p>
            <a:r>
              <a:rPr lang="en-US" sz="4000" dirty="0"/>
              <a:t>Provision for Gratuity : 40A(7)</a:t>
            </a:r>
          </a:p>
        </p:txBody>
      </p:sp>
      <p:sp>
        <p:nvSpPr>
          <p:cNvPr id="3" name="Content Placeholder 2">
            <a:extLst>
              <a:ext uri="{FF2B5EF4-FFF2-40B4-BE49-F238E27FC236}">
                <a16:creationId xmlns:a16="http://schemas.microsoft.com/office/drawing/2014/main" id="{17ADC954-13C5-47EE-A61D-F3CD567325E3}"/>
              </a:ext>
            </a:extLst>
          </p:cNvPr>
          <p:cNvSpPr>
            <a:spLocks noGrp="1"/>
          </p:cNvSpPr>
          <p:nvPr>
            <p:ph idx="1"/>
          </p:nvPr>
        </p:nvSpPr>
        <p:spPr/>
        <p:txBody>
          <a:bodyPr/>
          <a:lstStyle/>
          <a:p>
            <a:pPr algn="just"/>
            <a:r>
              <a:rPr lang="en-US" dirty="0"/>
              <a:t>(a) Subject to the provisions of clause (b), no deduction shall be allowed in respect of any provision (whether called as such or by any other name) made by the assessee for the payment of gratuity to his employees on their retirement or on termination of their employment for any reason.</a:t>
            </a:r>
          </a:p>
        </p:txBody>
      </p:sp>
    </p:spTree>
    <p:extLst>
      <p:ext uri="{BB962C8B-B14F-4D97-AF65-F5344CB8AC3E}">
        <p14:creationId xmlns:p14="http://schemas.microsoft.com/office/powerpoint/2010/main" val="4278630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984A2-A8C2-4120-B7E1-DFCDE7CAC84D}"/>
              </a:ext>
            </a:extLst>
          </p:cNvPr>
          <p:cNvSpPr>
            <a:spLocks noGrp="1"/>
          </p:cNvSpPr>
          <p:nvPr>
            <p:ph type="title"/>
          </p:nvPr>
        </p:nvSpPr>
        <p:spPr/>
        <p:txBody>
          <a:bodyPr>
            <a:normAutofit/>
          </a:bodyPr>
          <a:lstStyle/>
          <a:p>
            <a:r>
              <a:rPr lang="en-US" sz="4000" dirty="0"/>
              <a:t>Profits Chargeable to Tax: Section 41</a:t>
            </a:r>
          </a:p>
        </p:txBody>
      </p:sp>
      <p:sp>
        <p:nvSpPr>
          <p:cNvPr id="3" name="Content Placeholder 2">
            <a:extLst>
              <a:ext uri="{FF2B5EF4-FFF2-40B4-BE49-F238E27FC236}">
                <a16:creationId xmlns:a16="http://schemas.microsoft.com/office/drawing/2014/main" id="{5A25C327-5E9F-4650-8150-9B306FB04749}"/>
              </a:ext>
            </a:extLst>
          </p:cNvPr>
          <p:cNvSpPr>
            <a:spLocks noGrp="1"/>
          </p:cNvSpPr>
          <p:nvPr>
            <p:ph idx="1"/>
          </p:nvPr>
        </p:nvSpPr>
        <p:spPr/>
        <p:txBody>
          <a:bodyPr>
            <a:normAutofit fontScale="70000" lnSpcReduction="20000"/>
          </a:bodyPr>
          <a:lstStyle/>
          <a:p>
            <a:pPr algn="just"/>
            <a:r>
              <a:rPr lang="en-US" dirty="0"/>
              <a:t>. (1) Where an allowance or deduction has been made in the assessment for any year in respect of loss, expenditure or trading liability incurred by the assessee (hereinafter referred to as the first-mentioned person) and subsequently during any previous year,—</a:t>
            </a:r>
          </a:p>
          <a:p>
            <a:endParaRPr lang="en-US" dirty="0"/>
          </a:p>
          <a:p>
            <a:pPr algn="just"/>
            <a:r>
              <a:rPr lang="en-US" dirty="0"/>
              <a:t>(a)	the first-mentioned person has obtained, whether in cash or in any other manner whatsoever, any amount in respect of such loss or expenditure or some benefit in respect of such trading liability by way of remission or cessation thereof, the amount obtained by such person or the value of benefit accruing to him shall be deemed to be profits and gains of business or profession and accordingly chargeable to income-tax as the income of that previous year, whether the business or profession in respect of which the allowance or deduction has been made is in existence in that year or not; or</a:t>
            </a:r>
          </a:p>
          <a:p>
            <a:pPr algn="just"/>
            <a:r>
              <a:rPr lang="en-US" dirty="0"/>
              <a:t>(b)	the successor in business has obtained, whether in cash or in any other manner whatsoever, any amount in respect of which loss or expenditure was incurred by the first-mentioned person or some benefit in respect of the trading liability referred to in clause (a) by way of remission or cessation thereof, the amount obtained by the successor in business or the value of benefit accruing to the successor in business shall be deemed to be profits and gains of the business or profession, and accordingly chargeable to income-tax as the income of that previous year.</a:t>
            </a:r>
          </a:p>
        </p:txBody>
      </p:sp>
    </p:spTree>
    <p:extLst>
      <p:ext uri="{BB962C8B-B14F-4D97-AF65-F5344CB8AC3E}">
        <p14:creationId xmlns:p14="http://schemas.microsoft.com/office/powerpoint/2010/main" val="2211728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B9B476-F518-4FCE-9FF4-015F3F5D62FC}"/>
              </a:ext>
            </a:extLst>
          </p:cNvPr>
          <p:cNvSpPr>
            <a:spLocks noGrp="1"/>
          </p:cNvSpPr>
          <p:nvPr>
            <p:ph type="title"/>
          </p:nvPr>
        </p:nvSpPr>
        <p:spPr/>
        <p:txBody>
          <a:bodyPr>
            <a:normAutofit/>
          </a:bodyPr>
          <a:lstStyle/>
          <a:p>
            <a:r>
              <a:rPr lang="en-US" sz="4000" dirty="0"/>
              <a:t>Special Provision for Changes Foreign Currency Rates:</a:t>
            </a:r>
          </a:p>
        </p:txBody>
      </p:sp>
      <p:sp>
        <p:nvSpPr>
          <p:cNvPr id="5" name="Content Placeholder 4">
            <a:extLst>
              <a:ext uri="{FF2B5EF4-FFF2-40B4-BE49-F238E27FC236}">
                <a16:creationId xmlns:a16="http://schemas.microsoft.com/office/drawing/2014/main" id="{C4249010-404F-499F-944E-DD034AE097B4}"/>
              </a:ext>
            </a:extLst>
          </p:cNvPr>
          <p:cNvSpPr>
            <a:spLocks noGrp="1"/>
          </p:cNvSpPr>
          <p:nvPr>
            <p:ph idx="1"/>
          </p:nvPr>
        </p:nvSpPr>
        <p:spPr/>
        <p:txBody>
          <a:bodyPr>
            <a:normAutofit fontScale="92500" lnSpcReduction="20000"/>
          </a:bodyPr>
          <a:lstStyle/>
          <a:p>
            <a:pPr algn="just"/>
            <a:r>
              <a:rPr lang="en-US" dirty="0"/>
              <a:t>Notwithstanding anything contained in any other provision of this Act, where an assessee has acquired any asset in any previous year from a country outside India for the purposes of his business or profession and, in consequence of a change in the rate of exchange during any previous year after the acquisition of such asset, there is an increase or reduction in the liability of the assessee as expressed in Indian currency (as compared to the liability existing at the time of acquisition of the asset) at the time of making payment—</a:t>
            </a:r>
          </a:p>
          <a:p>
            <a:endParaRPr lang="en-US" dirty="0"/>
          </a:p>
          <a:p>
            <a:r>
              <a:rPr lang="en-US" dirty="0"/>
              <a:t>(a) 	towards the whole or a part of the cost of the asset; or</a:t>
            </a:r>
          </a:p>
          <a:p>
            <a:pPr algn="just"/>
            <a:r>
              <a:rPr lang="en-US" dirty="0"/>
              <a:t>(b) 	towards repayment of the whole or a part of the moneys borrowed by him from any person, directly or indirectly, in any foreign currency specifically for the purpose of acquiring the asset along with interest, if any,</a:t>
            </a:r>
          </a:p>
        </p:txBody>
      </p:sp>
    </p:spTree>
    <p:extLst>
      <p:ext uri="{BB962C8B-B14F-4D97-AF65-F5344CB8AC3E}">
        <p14:creationId xmlns:p14="http://schemas.microsoft.com/office/powerpoint/2010/main" val="32374561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44AC8C-FCFB-426F-AF30-C47682095A7D}"/>
              </a:ext>
            </a:extLst>
          </p:cNvPr>
          <p:cNvSpPr>
            <a:spLocks noGrp="1"/>
          </p:cNvSpPr>
          <p:nvPr>
            <p:ph idx="1"/>
          </p:nvPr>
        </p:nvSpPr>
        <p:spPr>
          <a:xfrm>
            <a:off x="838200" y="499730"/>
            <a:ext cx="10515600" cy="5677233"/>
          </a:xfrm>
        </p:spPr>
        <p:txBody>
          <a:bodyPr>
            <a:normAutofit fontScale="85000" lnSpcReduction="10000"/>
          </a:bodyPr>
          <a:lstStyle/>
          <a:p>
            <a:pPr algn="just"/>
            <a:r>
              <a:rPr lang="en-US" dirty="0"/>
              <a:t>the amount by which the liability as aforesaid is so increased or reduced during such previous year and which is taken into account at the time of making the payment, irrespective of the method of accounting adopted by the assessee, shall be added to, or, as the case may be, deducted from—</a:t>
            </a:r>
          </a:p>
          <a:p>
            <a:endParaRPr lang="en-US" dirty="0"/>
          </a:p>
          <a:p>
            <a:r>
              <a:rPr lang="en-US" dirty="0"/>
              <a:t>(</a:t>
            </a:r>
            <a:r>
              <a:rPr lang="en-US" dirty="0" err="1"/>
              <a:t>i</a:t>
            </a:r>
            <a:r>
              <a:rPr lang="en-US" dirty="0"/>
              <a:t>) 	the actual cost of the asset as defined in clause (1) of section 43; or</a:t>
            </a:r>
          </a:p>
          <a:p>
            <a:r>
              <a:rPr lang="en-US" dirty="0"/>
              <a:t>(ii) 	the amount of expenditure of a capital nature referred to in clause (iv) of sub-section (1) of section 35; or</a:t>
            </a:r>
          </a:p>
          <a:p>
            <a:r>
              <a:rPr lang="en-US" dirty="0"/>
              <a:t>(iii) 	the amount of expenditure of a capital nature referred to in section 35A; or</a:t>
            </a:r>
          </a:p>
          <a:p>
            <a:r>
              <a:rPr lang="en-US" dirty="0"/>
              <a:t>(iv) 	the amount of expenditure of a capital nature referred to in clause (ix) of sub-section (1) of section 36; or</a:t>
            </a:r>
          </a:p>
          <a:p>
            <a:pPr algn="just"/>
            <a:r>
              <a:rPr lang="en-US" dirty="0"/>
              <a:t>(v) 	the cost of acquisition of a capital asset (not being a capital asset referred to in section 50) for the purposes of section 48,</a:t>
            </a:r>
          </a:p>
          <a:p>
            <a:pPr algn="just"/>
            <a:r>
              <a:rPr lang="en-US" dirty="0"/>
              <a:t>and the amount arrived at after such addition or deduction shall be taken to be the actual cost of the asset or the amount of expenditure of a capital nature or, as the case may be, the cost of acquisition of the capital asset as aforesaid:</a:t>
            </a:r>
          </a:p>
        </p:txBody>
      </p:sp>
    </p:spTree>
    <p:extLst>
      <p:ext uri="{BB962C8B-B14F-4D97-AF65-F5344CB8AC3E}">
        <p14:creationId xmlns:p14="http://schemas.microsoft.com/office/powerpoint/2010/main" val="3395059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B88D0-1E9A-4B72-B08A-12013C46C845}"/>
              </a:ext>
            </a:extLst>
          </p:cNvPr>
          <p:cNvSpPr>
            <a:spLocks noGrp="1"/>
          </p:cNvSpPr>
          <p:nvPr>
            <p:ph type="title"/>
          </p:nvPr>
        </p:nvSpPr>
        <p:spPr/>
        <p:txBody>
          <a:bodyPr>
            <a:normAutofit/>
          </a:bodyPr>
          <a:lstStyle/>
          <a:p>
            <a:r>
              <a:rPr lang="en-US" sz="4000" dirty="0"/>
              <a:t>Method of accounting in certain cases. 145A</a:t>
            </a:r>
          </a:p>
        </p:txBody>
      </p:sp>
      <p:sp>
        <p:nvSpPr>
          <p:cNvPr id="3" name="Content Placeholder 2">
            <a:extLst>
              <a:ext uri="{FF2B5EF4-FFF2-40B4-BE49-F238E27FC236}">
                <a16:creationId xmlns:a16="http://schemas.microsoft.com/office/drawing/2014/main" id="{A39A7287-9A07-4100-98E6-55C001C543AC}"/>
              </a:ext>
            </a:extLst>
          </p:cNvPr>
          <p:cNvSpPr>
            <a:spLocks noGrp="1"/>
          </p:cNvSpPr>
          <p:nvPr>
            <p:ph idx="1"/>
          </p:nvPr>
        </p:nvSpPr>
        <p:spPr/>
        <p:txBody>
          <a:bodyPr>
            <a:normAutofit fontScale="62500" lnSpcReduction="20000"/>
          </a:bodyPr>
          <a:lstStyle/>
          <a:p>
            <a:r>
              <a:rPr lang="en-US" dirty="0"/>
              <a:t>For the purpose of determining the income chargeable under the head "Profits and gains of business or profession",—</a:t>
            </a:r>
          </a:p>
          <a:p>
            <a:endParaRPr lang="en-US" dirty="0"/>
          </a:p>
          <a:p>
            <a:pPr algn="just"/>
            <a:r>
              <a:rPr lang="en-US" dirty="0"/>
              <a:t>(</a:t>
            </a:r>
            <a:r>
              <a:rPr lang="en-US" dirty="0" err="1"/>
              <a:t>i</a:t>
            </a:r>
            <a:r>
              <a:rPr lang="en-US" dirty="0"/>
              <a:t>) 	the valuation of inventory shall be made at lower of actual cost or net </a:t>
            </a:r>
            <a:r>
              <a:rPr lang="en-US" dirty="0" err="1"/>
              <a:t>realisable</a:t>
            </a:r>
            <a:r>
              <a:rPr lang="en-US" dirty="0"/>
              <a:t> value computed in accordance with the income computation and disclosure standards notified under sub-section (2) of section 145;</a:t>
            </a:r>
          </a:p>
          <a:p>
            <a:pPr algn="just"/>
            <a:r>
              <a:rPr lang="en-US" dirty="0"/>
              <a:t>(ii) 	the valuation of purchase and sale of goods or services and of inventory shall be adjusted to include the amount of any tax, duty, </a:t>
            </a:r>
            <a:r>
              <a:rPr lang="en-US" dirty="0" err="1"/>
              <a:t>cess</a:t>
            </a:r>
            <a:r>
              <a:rPr lang="en-US" dirty="0"/>
              <a:t> or fee (by whatever name called) actually paid or incurred by the assessee to bring the goods or services to the place of its location and condition as on the date of valuation;</a:t>
            </a:r>
          </a:p>
          <a:p>
            <a:pPr algn="just"/>
            <a:r>
              <a:rPr lang="en-US" dirty="0"/>
              <a:t>(iii) 	the inventory being securities not listed on a </a:t>
            </a:r>
            <a:r>
              <a:rPr lang="en-US" dirty="0" err="1"/>
              <a:t>recognised</a:t>
            </a:r>
            <a:r>
              <a:rPr lang="en-US" dirty="0"/>
              <a:t> stock exchange, or listed but not quoted on a </a:t>
            </a:r>
            <a:r>
              <a:rPr lang="en-US" dirty="0" err="1"/>
              <a:t>recognised</a:t>
            </a:r>
            <a:r>
              <a:rPr lang="en-US" dirty="0"/>
              <a:t> stock exchange with regularity from time to time, shall be valued at actual cost initially </a:t>
            </a:r>
            <a:r>
              <a:rPr lang="en-US" dirty="0" err="1"/>
              <a:t>recognised</a:t>
            </a:r>
            <a:r>
              <a:rPr lang="en-US" dirty="0"/>
              <a:t> in accordance with the income computation and disclosure standards notified under sub-section (2) of section 145;</a:t>
            </a:r>
          </a:p>
          <a:p>
            <a:pPr algn="just"/>
            <a:r>
              <a:rPr lang="en-US" dirty="0"/>
              <a:t>(iv) 	the inventory being securities other than those referred to in clause (iii), shall be valued at lower of actual cost or net </a:t>
            </a:r>
            <a:r>
              <a:rPr lang="en-US" dirty="0" err="1"/>
              <a:t>realisable</a:t>
            </a:r>
            <a:r>
              <a:rPr lang="en-US" dirty="0"/>
              <a:t> value in accordance with the income computation and disclosure standards notified under sub-section (2) of section 145:</a:t>
            </a:r>
          </a:p>
        </p:txBody>
      </p:sp>
    </p:spTree>
    <p:extLst>
      <p:ext uri="{BB962C8B-B14F-4D97-AF65-F5344CB8AC3E}">
        <p14:creationId xmlns:p14="http://schemas.microsoft.com/office/powerpoint/2010/main" val="712770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21363-7A7C-43E7-A96C-DD50906DEA47}"/>
              </a:ext>
            </a:extLst>
          </p:cNvPr>
          <p:cNvSpPr>
            <a:spLocks noGrp="1"/>
          </p:cNvSpPr>
          <p:nvPr>
            <p:ph type="title"/>
          </p:nvPr>
        </p:nvSpPr>
        <p:spPr/>
        <p:txBody>
          <a:bodyPr>
            <a:normAutofit/>
          </a:bodyPr>
          <a:lstStyle/>
          <a:p>
            <a:r>
              <a:rPr lang="en-US" sz="4000" dirty="0"/>
              <a:t>Taxation of Foreign Exchange Fluctuation 43AA</a:t>
            </a:r>
          </a:p>
        </p:txBody>
      </p:sp>
      <p:sp>
        <p:nvSpPr>
          <p:cNvPr id="3" name="Content Placeholder 2">
            <a:extLst>
              <a:ext uri="{FF2B5EF4-FFF2-40B4-BE49-F238E27FC236}">
                <a16:creationId xmlns:a16="http://schemas.microsoft.com/office/drawing/2014/main" id="{7E6BA329-ECC1-45B0-AE64-8D21B02F1F5F}"/>
              </a:ext>
            </a:extLst>
          </p:cNvPr>
          <p:cNvSpPr>
            <a:spLocks noGrp="1"/>
          </p:cNvSpPr>
          <p:nvPr>
            <p:ph idx="1"/>
          </p:nvPr>
        </p:nvSpPr>
        <p:spPr/>
        <p:txBody>
          <a:bodyPr>
            <a:normAutofit fontScale="77500" lnSpcReduction="20000"/>
          </a:bodyPr>
          <a:lstStyle/>
          <a:p>
            <a:pPr algn="just"/>
            <a:r>
              <a:rPr lang="en-US" dirty="0"/>
              <a:t>43AA. (1) Subject to the provisions of section 43A, any gain or loss arising on account of any change in foreign exchange rates shall be treated as income or loss, as the case may be, and such gain or loss shall be computed in accordance with the income computation and disclosure standards notified under sub-section (2) of section 145.</a:t>
            </a:r>
          </a:p>
          <a:p>
            <a:endParaRPr lang="en-US" dirty="0"/>
          </a:p>
          <a:p>
            <a:pPr algn="just"/>
            <a:r>
              <a:rPr lang="en-US" dirty="0"/>
              <a:t>(2) For the purposes of sub-section (1), gain or loss arising on account of the effects of change in foreign exchange rates shall be in respect of all foreign currency transactions, including those relating to—</a:t>
            </a:r>
          </a:p>
          <a:p>
            <a:endParaRPr lang="en-US" dirty="0"/>
          </a:p>
          <a:p>
            <a:r>
              <a:rPr lang="en-US" dirty="0"/>
              <a:t>(</a:t>
            </a:r>
            <a:r>
              <a:rPr lang="en-US" dirty="0" err="1"/>
              <a:t>i</a:t>
            </a:r>
            <a:r>
              <a:rPr lang="en-US" dirty="0"/>
              <a:t>) 	monetary items and non-monetary items;</a:t>
            </a:r>
          </a:p>
          <a:p>
            <a:r>
              <a:rPr lang="en-US" dirty="0"/>
              <a:t>(ii) 	translation of financial statements of foreign operations;</a:t>
            </a:r>
          </a:p>
          <a:p>
            <a:r>
              <a:rPr lang="en-US" dirty="0"/>
              <a:t>(iii) 	forward exchange contracts;</a:t>
            </a:r>
          </a:p>
          <a:p>
            <a:r>
              <a:rPr lang="en-US" dirty="0"/>
              <a:t>(iv) 	foreign currency translation reserves.</a:t>
            </a:r>
          </a:p>
        </p:txBody>
      </p:sp>
    </p:spTree>
    <p:extLst>
      <p:ext uri="{BB962C8B-B14F-4D97-AF65-F5344CB8AC3E}">
        <p14:creationId xmlns:p14="http://schemas.microsoft.com/office/powerpoint/2010/main" val="2322360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9B325-7D0B-45A6-BCB3-E162F08772E1}"/>
              </a:ext>
            </a:extLst>
          </p:cNvPr>
          <p:cNvSpPr>
            <a:spLocks noGrp="1"/>
          </p:cNvSpPr>
          <p:nvPr>
            <p:ph type="title"/>
          </p:nvPr>
        </p:nvSpPr>
        <p:spPr/>
        <p:txBody>
          <a:bodyPr>
            <a:normAutofit/>
          </a:bodyPr>
          <a:lstStyle/>
          <a:p>
            <a:r>
              <a:rPr lang="en-US" sz="4000" dirty="0"/>
              <a:t>Certain Deductions to be only on Actual Payments: Section 43B</a:t>
            </a:r>
          </a:p>
        </p:txBody>
      </p:sp>
      <p:sp>
        <p:nvSpPr>
          <p:cNvPr id="3" name="Content Placeholder 2">
            <a:extLst>
              <a:ext uri="{FF2B5EF4-FFF2-40B4-BE49-F238E27FC236}">
                <a16:creationId xmlns:a16="http://schemas.microsoft.com/office/drawing/2014/main" id="{CB838562-987D-4C96-8F0B-1CF4F6E7C45E}"/>
              </a:ext>
            </a:extLst>
          </p:cNvPr>
          <p:cNvSpPr>
            <a:spLocks noGrp="1"/>
          </p:cNvSpPr>
          <p:nvPr>
            <p:ph idx="1"/>
          </p:nvPr>
        </p:nvSpPr>
        <p:spPr/>
        <p:txBody>
          <a:bodyPr>
            <a:normAutofit fontScale="70000" lnSpcReduction="20000"/>
          </a:bodyPr>
          <a:lstStyle/>
          <a:p>
            <a:pPr marL="0" indent="0">
              <a:buNone/>
            </a:pPr>
            <a:r>
              <a:rPr lang="en-US" dirty="0"/>
              <a:t>Notwithstanding anything contained in any other provision of this Act, a deduction otherwise allowable under this Act in respect of—</a:t>
            </a:r>
          </a:p>
          <a:p>
            <a:pPr marL="0" indent="0">
              <a:buNone/>
            </a:pPr>
            <a:endParaRPr lang="en-US" dirty="0"/>
          </a:p>
          <a:p>
            <a:pPr marL="0" indent="0" algn="just">
              <a:buNone/>
            </a:pPr>
            <a:r>
              <a:rPr lang="en-US" dirty="0"/>
              <a:t>(a) 	any sum payable by the assessee by way of tax, duty, </a:t>
            </a:r>
            <a:r>
              <a:rPr lang="en-US" dirty="0" err="1"/>
              <a:t>cess</a:t>
            </a:r>
            <a:r>
              <a:rPr lang="en-US" dirty="0"/>
              <a:t> or fee, by whatever name called, under any law for the time being in force, or</a:t>
            </a:r>
          </a:p>
          <a:p>
            <a:pPr marL="0" indent="0" algn="just">
              <a:buNone/>
            </a:pPr>
            <a:r>
              <a:rPr lang="en-US" dirty="0"/>
              <a:t>(b) 	any sum payable by the assessee as an employer by way of contribution to any provident fund or superannuation fund or gratuity fund or any other fund for the welfare of employees, or</a:t>
            </a:r>
          </a:p>
          <a:p>
            <a:pPr marL="0" indent="0">
              <a:buNone/>
            </a:pPr>
            <a:r>
              <a:rPr lang="en-US" dirty="0"/>
              <a:t>(c) 	any sum referred to in clause (ii) of sub-section (1) of section 36, or</a:t>
            </a:r>
          </a:p>
          <a:p>
            <a:pPr marL="0" indent="0" algn="just">
              <a:buNone/>
            </a:pPr>
            <a:r>
              <a:rPr lang="en-US" dirty="0"/>
              <a:t>(d) 	any sum payable by the assessee as interest on any loan or borrowing from any public financial institution or a State financial corporation or a State industrial investment corporation, in accordance with the terms and conditions of the agreement governing such loan or borrowing, or</a:t>
            </a:r>
          </a:p>
          <a:p>
            <a:pPr marL="0" indent="0" algn="just">
              <a:buNone/>
            </a:pPr>
            <a:r>
              <a:rPr lang="en-US" dirty="0"/>
              <a:t>(da) 	any sum payable by the assessee as interest on any loan or borrowing from such class of non-banking financial companies as may be notified by the Central Government in the Official Gazette in this behalf, in accordance with the terms and conditions of the agreement governing such loan or borrowing, or</a:t>
            </a:r>
          </a:p>
        </p:txBody>
      </p:sp>
    </p:spTree>
    <p:extLst>
      <p:ext uri="{BB962C8B-B14F-4D97-AF65-F5344CB8AC3E}">
        <p14:creationId xmlns:p14="http://schemas.microsoft.com/office/powerpoint/2010/main" val="5918520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7B29DF-1DB7-43D4-9F75-02220DA6B3B7}"/>
              </a:ext>
            </a:extLst>
          </p:cNvPr>
          <p:cNvSpPr>
            <a:spLocks noGrp="1"/>
          </p:cNvSpPr>
          <p:nvPr>
            <p:ph idx="1"/>
          </p:nvPr>
        </p:nvSpPr>
        <p:spPr>
          <a:xfrm>
            <a:off x="838200" y="233916"/>
            <a:ext cx="10515600" cy="5943047"/>
          </a:xfrm>
        </p:spPr>
        <p:txBody>
          <a:bodyPr>
            <a:normAutofit fontScale="77500" lnSpcReduction="20000"/>
          </a:bodyPr>
          <a:lstStyle/>
          <a:p>
            <a:pPr algn="just"/>
            <a:r>
              <a:rPr lang="en-US" dirty="0"/>
              <a:t>(e) 	any sum payable by the assessee as interest on any loan or advances from a scheduled bank or a co-operative bank other than a primary agricultural credit society or a primary co-operative agricultural and rural development bank in accordance with the terms and conditions of the agreement governing such loan or advances, or</a:t>
            </a:r>
          </a:p>
          <a:p>
            <a:pPr algn="just"/>
            <a:r>
              <a:rPr lang="en-US" dirty="0"/>
              <a:t>(f) 	any sum payable by the assessee as an employer in lieu of any leave at the credit of his employee, or</a:t>
            </a:r>
          </a:p>
          <a:p>
            <a:r>
              <a:rPr lang="en-US" dirty="0"/>
              <a:t>(g) 	any sum payable by the assessee to the Indian Railways for the use of railway assets, or</a:t>
            </a:r>
          </a:p>
          <a:p>
            <a:r>
              <a:rPr lang="en-US" dirty="0"/>
              <a:t>(h) 	any sum payable by the assessee to a micro or small enterprise beyond the time limit specified in section 15 of the Micro, Small and Medium Enterprises Development Act, 2006 (27 of 2006),</a:t>
            </a:r>
          </a:p>
          <a:p>
            <a:pPr marL="0" indent="0" algn="just">
              <a:buNone/>
            </a:pPr>
            <a:r>
              <a:rPr lang="en-US" dirty="0"/>
              <a:t>shall be allowed (irrespective of the previous year in which the liability to pay such sum was incurred by the assessee according to the method of accounting regularly employed by him) only in computing the income referred to in Section 28 of that previous year in which such sum is actually paid by him :</a:t>
            </a:r>
          </a:p>
          <a:p>
            <a:pPr marL="0" indent="0" algn="just">
              <a:buNone/>
            </a:pPr>
            <a:r>
              <a:rPr lang="en-US" dirty="0"/>
              <a:t>Provided that nothing contained in this section except the provisions of clause (h) shall apply in relation to any sum which is actually paid by the assessee on or before the due date applicable in his case for furnishing the return of income under sub-section (1) of section 139 in respect of the previous year in which the liability to pay such sum was incurred as aforesaid and the evidence of such payment is furnished by the assessee along with such return.</a:t>
            </a:r>
          </a:p>
        </p:txBody>
      </p:sp>
    </p:spTree>
    <p:extLst>
      <p:ext uri="{BB962C8B-B14F-4D97-AF65-F5344CB8AC3E}">
        <p14:creationId xmlns:p14="http://schemas.microsoft.com/office/powerpoint/2010/main" val="3245735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EB124-3621-4FB5-B493-B616CE930652}"/>
              </a:ext>
            </a:extLst>
          </p:cNvPr>
          <p:cNvSpPr>
            <a:spLocks noGrp="1"/>
          </p:cNvSpPr>
          <p:nvPr>
            <p:ph type="title"/>
          </p:nvPr>
        </p:nvSpPr>
        <p:spPr/>
        <p:txBody>
          <a:bodyPr>
            <a:normAutofit fontScale="90000"/>
          </a:bodyPr>
          <a:lstStyle/>
          <a:p>
            <a:r>
              <a:rPr lang="en-US" sz="4000" b="1" dirty="0"/>
              <a:t>Special provision for full value of consideration for transfer of assets other than capital assets in certain cases</a:t>
            </a:r>
            <a:r>
              <a:rPr lang="en-US" sz="4000" dirty="0"/>
              <a:t>.: </a:t>
            </a:r>
            <a:r>
              <a:rPr lang="en-US" sz="4000" b="1" dirty="0"/>
              <a:t>43CA</a:t>
            </a:r>
          </a:p>
        </p:txBody>
      </p:sp>
      <p:sp>
        <p:nvSpPr>
          <p:cNvPr id="3" name="Content Placeholder 2">
            <a:extLst>
              <a:ext uri="{FF2B5EF4-FFF2-40B4-BE49-F238E27FC236}">
                <a16:creationId xmlns:a16="http://schemas.microsoft.com/office/drawing/2014/main" id="{34215437-05C1-4473-A979-655F37CE267D}"/>
              </a:ext>
            </a:extLst>
          </p:cNvPr>
          <p:cNvSpPr>
            <a:spLocks noGrp="1"/>
          </p:cNvSpPr>
          <p:nvPr>
            <p:ph idx="1"/>
          </p:nvPr>
        </p:nvSpPr>
        <p:spPr/>
        <p:txBody>
          <a:bodyPr>
            <a:normAutofit fontScale="85000" lnSpcReduction="20000"/>
          </a:bodyPr>
          <a:lstStyle/>
          <a:p>
            <a:pPr algn="just"/>
            <a:r>
              <a:rPr lang="en-US" dirty="0"/>
              <a:t>43CA. (1) Where the consideration received or accruing as a result of the transfer by an assessee of an asset (other than a capital asset), being land or building or both, is less than the value adopted or assessed or assessable by any authority of a State Government for the purpose of payment of stamp duty in respect of such transfer, the value so adopted or assessed or assessable shall, for the purposes of computing profits and gains from transfer of such asset, be deemed to be the full value of the consideration received or accruing as a result of such transfer:</a:t>
            </a:r>
          </a:p>
          <a:p>
            <a:endParaRPr lang="en-US" dirty="0"/>
          </a:p>
          <a:p>
            <a:pPr algn="just"/>
            <a:r>
              <a:rPr lang="en-US" dirty="0"/>
              <a:t>Provided that where the value adopted or assessed or assessable by the authority for the purpose of payment of stamp duty does not exceed one hundred and ten per cent of the consideration received or accruing as a result of the transfer, the consideration so received or accruing as a result of the transfer shall, for the purposes of computing profits and gains from transfer of such asset, be deemed to be the full value of the consideration:</a:t>
            </a:r>
          </a:p>
        </p:txBody>
      </p:sp>
    </p:spTree>
    <p:extLst>
      <p:ext uri="{BB962C8B-B14F-4D97-AF65-F5344CB8AC3E}">
        <p14:creationId xmlns:p14="http://schemas.microsoft.com/office/powerpoint/2010/main" val="903528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62696A-600C-477A-8C7C-AD5911C5B5DB}"/>
              </a:ext>
            </a:extLst>
          </p:cNvPr>
          <p:cNvSpPr>
            <a:spLocks noGrp="1"/>
          </p:cNvSpPr>
          <p:nvPr>
            <p:ph idx="1"/>
          </p:nvPr>
        </p:nvSpPr>
        <p:spPr>
          <a:xfrm>
            <a:off x="838200" y="308344"/>
            <a:ext cx="10515600" cy="5868619"/>
          </a:xfrm>
        </p:spPr>
        <p:txBody>
          <a:bodyPr>
            <a:normAutofit fontScale="85000" lnSpcReduction="20000"/>
          </a:bodyPr>
          <a:lstStyle/>
          <a:p>
            <a:pPr algn="just"/>
            <a:r>
              <a:rPr lang="en-US" dirty="0"/>
              <a:t>Provided further that in case of transfer of an asset, being a residential unit, the provisions of this proviso shall have the effect as if for the words "one hundred and ten per cent", the words "one hundred and twenty per cent" had been substituted, if the following conditions are satisfied, namely:—</a:t>
            </a:r>
          </a:p>
          <a:p>
            <a:endParaRPr lang="en-US" dirty="0"/>
          </a:p>
          <a:p>
            <a:pPr algn="just"/>
            <a:r>
              <a:rPr lang="en-US" dirty="0"/>
              <a:t>(</a:t>
            </a:r>
            <a:r>
              <a:rPr lang="en-US" dirty="0" err="1"/>
              <a:t>i</a:t>
            </a:r>
            <a:r>
              <a:rPr lang="en-US" dirty="0"/>
              <a:t>) 	the transfer of such residential unit takes place during the period beginning from the 12th day of November, 2020 and ending on the 30th day of June, 2021;</a:t>
            </a:r>
          </a:p>
          <a:p>
            <a:r>
              <a:rPr lang="en-US" dirty="0"/>
              <a:t>(ii) 	such transfer is by way of first time allotment of the residential unit to any person; and</a:t>
            </a:r>
          </a:p>
          <a:p>
            <a:r>
              <a:rPr lang="en-US" dirty="0"/>
              <a:t>(iii) 	the consideration received or accruing as a result of such transfer does not exceed two crore rupees.</a:t>
            </a:r>
          </a:p>
          <a:p>
            <a:pPr algn="just"/>
            <a:r>
              <a:rPr lang="en-US" dirty="0"/>
              <a:t>(2) The provisions of sub-section (2) and sub-section (3) of section 50C shall, so far as may be, apply in relation to determination of the value adopted or assessed or assessable under sub-section (1).</a:t>
            </a:r>
          </a:p>
          <a:p>
            <a:pPr algn="just"/>
            <a:r>
              <a:rPr lang="en-US" dirty="0"/>
              <a:t>(3) Where the date of agreement fixing the value of consideration for transfer of the asset and the date of registration of such transfer of asset are not the same, the value referred to in sub-section (1) may be taken as the value assessable by any authority of a State Government for the purpose of payment of stamp duty in respect of such transfer on the date of the agreement.</a:t>
            </a:r>
          </a:p>
          <a:p>
            <a:endParaRPr lang="en-US" dirty="0"/>
          </a:p>
        </p:txBody>
      </p:sp>
    </p:spTree>
    <p:extLst>
      <p:ext uri="{BB962C8B-B14F-4D97-AF65-F5344CB8AC3E}">
        <p14:creationId xmlns:p14="http://schemas.microsoft.com/office/powerpoint/2010/main" val="39733931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5C17D2-79B3-4321-A11B-B7298D65F36B}"/>
              </a:ext>
            </a:extLst>
          </p:cNvPr>
          <p:cNvSpPr>
            <a:spLocks noGrp="1"/>
          </p:cNvSpPr>
          <p:nvPr>
            <p:ph idx="1"/>
          </p:nvPr>
        </p:nvSpPr>
        <p:spPr>
          <a:xfrm>
            <a:off x="838200" y="350874"/>
            <a:ext cx="10515600" cy="5826089"/>
          </a:xfrm>
        </p:spPr>
        <p:txBody>
          <a:bodyPr/>
          <a:lstStyle/>
          <a:p>
            <a:pPr algn="just"/>
            <a:r>
              <a:rPr lang="en-US" dirty="0"/>
              <a:t>(4) The provisions of sub-section (3) shall apply only in a case where the amount of consideration or a part thereof has been received by way of an account payee cheque or an account payee bank draft or by use of electronic clearing system through a bank account or through such other electronic mode as may be prescribed on or before the date of agreement for transfer of the asset.</a:t>
            </a:r>
          </a:p>
          <a:p>
            <a:endParaRPr lang="en-US" dirty="0"/>
          </a:p>
          <a:p>
            <a:pPr algn="just"/>
            <a:r>
              <a:rPr lang="en-US" dirty="0"/>
              <a:t>Explanation.—For the purposes of this section, "residential unit" means an independent housing unit with separate facilities for living, cooking and sanitary requirement, distinctly separated from other residential units within the building, which is directly accessible from an outer door or through an interior door in a shared hallway and not by walking through the living space of another household.</a:t>
            </a:r>
          </a:p>
        </p:txBody>
      </p:sp>
    </p:spTree>
    <p:extLst>
      <p:ext uri="{BB962C8B-B14F-4D97-AF65-F5344CB8AC3E}">
        <p14:creationId xmlns:p14="http://schemas.microsoft.com/office/powerpoint/2010/main" val="36527420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9E2C5-DC1F-467F-99F4-FE7841F14F4E}"/>
              </a:ext>
            </a:extLst>
          </p:cNvPr>
          <p:cNvSpPr>
            <a:spLocks noGrp="1"/>
          </p:cNvSpPr>
          <p:nvPr>
            <p:ph type="title"/>
          </p:nvPr>
        </p:nvSpPr>
        <p:spPr/>
        <p:txBody>
          <a:bodyPr>
            <a:normAutofit/>
          </a:bodyPr>
          <a:lstStyle/>
          <a:p>
            <a:r>
              <a:rPr lang="en-US" sz="4000" b="1" dirty="0"/>
              <a:t>Maintenance of accounts by certain persons carrying on profession or business. 44AA</a:t>
            </a:r>
          </a:p>
        </p:txBody>
      </p:sp>
      <p:sp>
        <p:nvSpPr>
          <p:cNvPr id="3" name="Content Placeholder 2">
            <a:extLst>
              <a:ext uri="{FF2B5EF4-FFF2-40B4-BE49-F238E27FC236}">
                <a16:creationId xmlns:a16="http://schemas.microsoft.com/office/drawing/2014/main" id="{59E9C0CA-BCDA-4C92-983B-BF68BEC91D57}"/>
              </a:ext>
            </a:extLst>
          </p:cNvPr>
          <p:cNvSpPr>
            <a:spLocks noGrp="1"/>
          </p:cNvSpPr>
          <p:nvPr>
            <p:ph idx="1"/>
          </p:nvPr>
        </p:nvSpPr>
        <p:spPr/>
        <p:txBody>
          <a:bodyPr/>
          <a:lstStyle/>
          <a:p>
            <a:pPr algn="just"/>
            <a:r>
              <a:rPr lang="en-US" dirty="0"/>
              <a:t>44AA. (1) Every person carrying on legal, medical, engineering or architectural profession or the profession of accountancy or technical consultancy or interior decoration or any other profession as is notified by the Board in the Official Gazette shall keep and maintain such books of account and other documents as may enable the Assessing Officer to compute his total income in accordance with the provisions of this Act.</a:t>
            </a:r>
          </a:p>
          <a:p>
            <a:endParaRPr lang="en-US" dirty="0"/>
          </a:p>
          <a:p>
            <a:endParaRPr lang="en-US" dirty="0"/>
          </a:p>
        </p:txBody>
      </p:sp>
    </p:spTree>
    <p:extLst>
      <p:ext uri="{BB962C8B-B14F-4D97-AF65-F5344CB8AC3E}">
        <p14:creationId xmlns:p14="http://schemas.microsoft.com/office/powerpoint/2010/main" val="40969345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DCBC54-C047-4F4F-80F0-A14508919773}"/>
              </a:ext>
            </a:extLst>
          </p:cNvPr>
          <p:cNvSpPr>
            <a:spLocks noGrp="1"/>
          </p:cNvSpPr>
          <p:nvPr>
            <p:ph idx="1"/>
          </p:nvPr>
        </p:nvSpPr>
        <p:spPr>
          <a:xfrm>
            <a:off x="838200" y="361507"/>
            <a:ext cx="10515600" cy="5815456"/>
          </a:xfrm>
        </p:spPr>
        <p:txBody>
          <a:bodyPr>
            <a:normAutofit fontScale="70000" lnSpcReduction="20000"/>
          </a:bodyPr>
          <a:lstStyle/>
          <a:p>
            <a:r>
              <a:rPr lang="en-US" dirty="0"/>
              <a:t>(2) Every person carrying on business or profession [not being a profession referred to in sub-section (1)] shall,—</a:t>
            </a:r>
          </a:p>
          <a:p>
            <a:endParaRPr lang="en-US" dirty="0"/>
          </a:p>
          <a:p>
            <a:pPr algn="just"/>
            <a:r>
              <a:rPr lang="en-US" dirty="0"/>
              <a:t>(</a:t>
            </a:r>
            <a:r>
              <a:rPr lang="en-US" dirty="0" err="1"/>
              <a:t>i</a:t>
            </a:r>
            <a:r>
              <a:rPr lang="en-US" dirty="0"/>
              <a:t>) 	if his income from business or profession exceeds one lakh twenty thousand rupees or his total sales, turnover or gross receipts, as the case may be, in business or profession exceed or exceeds ten lakh rupees in any one of the three years immediately preceding the previous year; or</a:t>
            </a:r>
          </a:p>
          <a:p>
            <a:pPr algn="just"/>
            <a:r>
              <a:rPr lang="en-US" dirty="0"/>
              <a:t>(ii) 	where the business or profession is newly set up in any previous year, if his income from business or profession is likely to exceed one lakh twenty thousand rupees or his total sales, turnover or gross receipts, as the case may be, in business or profession are or is likely to exceed ten lakh rupees, during such previous year; or</a:t>
            </a:r>
          </a:p>
          <a:p>
            <a:pPr algn="just"/>
            <a:r>
              <a:rPr lang="en-US" dirty="0"/>
              <a:t>(iii) 	where the profits and gains from the business are deemed to be the profits and gains of the assessee under section 44AE or section 44BB or section 44BBB, as the case may be, and the assessee has claimed his income to be lower than the profits or gains so deemed to be the profits and gains of his business, as the case may be, during such previous year; or</a:t>
            </a:r>
          </a:p>
          <a:p>
            <a:pPr algn="just"/>
            <a:r>
              <a:rPr lang="en-US" dirty="0"/>
              <a:t>(iv) 	where the provisions of sub-section (4) of section 44AD are applicable in his case and his income exceeds the maximum amount which is not chargeable to income-tax in any previous year,</a:t>
            </a:r>
          </a:p>
          <a:p>
            <a:pPr algn="just"/>
            <a:r>
              <a:rPr lang="en-US" dirty="0"/>
              <a:t>keep and maintain such books of ac count and other documents as may enable the Assessing Officer to compute his total income in accordance with the provisions of this Act:</a:t>
            </a:r>
          </a:p>
        </p:txBody>
      </p:sp>
    </p:spTree>
    <p:extLst>
      <p:ext uri="{BB962C8B-B14F-4D97-AF65-F5344CB8AC3E}">
        <p14:creationId xmlns:p14="http://schemas.microsoft.com/office/powerpoint/2010/main" val="32136538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1089A1-B43E-49F8-BCBD-76CF857BFA8E}"/>
              </a:ext>
            </a:extLst>
          </p:cNvPr>
          <p:cNvSpPr>
            <a:spLocks noGrp="1"/>
          </p:cNvSpPr>
          <p:nvPr>
            <p:ph idx="1"/>
          </p:nvPr>
        </p:nvSpPr>
        <p:spPr>
          <a:xfrm>
            <a:off x="838200" y="435935"/>
            <a:ext cx="10515600" cy="5741028"/>
          </a:xfrm>
        </p:spPr>
        <p:txBody>
          <a:bodyPr>
            <a:normAutofit fontScale="77500" lnSpcReduction="20000"/>
          </a:bodyPr>
          <a:lstStyle/>
          <a:p>
            <a:pPr algn="just"/>
            <a:r>
              <a:rPr lang="en-US" dirty="0"/>
              <a:t>Provided that in the case of a person being an individual or a Hindu undivided family, the provisions of clause (</a:t>
            </a:r>
            <a:r>
              <a:rPr lang="en-US" dirty="0" err="1"/>
              <a:t>i</a:t>
            </a:r>
            <a:r>
              <a:rPr lang="en-US" dirty="0"/>
              <a:t>) and clause (ii) shall have effect, as if for the words "one lakh twenty thousand rupees", the words "two lakh fifty thousand rupees" had been substituted :</a:t>
            </a:r>
          </a:p>
          <a:p>
            <a:endParaRPr lang="en-US" dirty="0"/>
          </a:p>
          <a:p>
            <a:pPr algn="just"/>
            <a:r>
              <a:rPr lang="en-US" dirty="0"/>
              <a:t>Provided further that in the case of a person being an individual or a Hindu undivided family, the provisions of clause (</a:t>
            </a:r>
            <a:r>
              <a:rPr lang="en-US" dirty="0" err="1"/>
              <a:t>i</a:t>
            </a:r>
            <a:r>
              <a:rPr lang="en-US" dirty="0"/>
              <a:t>) and clause (ii) shall have effect, as if for the words "ten lakh rupees", the words "twenty-five lakh rupees" had been substituted.</a:t>
            </a:r>
          </a:p>
          <a:p>
            <a:endParaRPr lang="en-US" dirty="0"/>
          </a:p>
          <a:p>
            <a:pPr algn="just"/>
            <a:r>
              <a:rPr lang="en-US" dirty="0"/>
              <a:t>(3) The Board may, having regard to the nature of the business or profession carried on by any class of persons, prescribe, by rules, the books of account and other documents (including inventories, wherever necessary) to be kept and maintained under sub-section (1) or sub-section (2), the particulars to be contained therein and the form and the manner in which and the place at which they shall be kept and maintained.</a:t>
            </a:r>
          </a:p>
          <a:p>
            <a:endParaRPr lang="en-US" dirty="0"/>
          </a:p>
          <a:p>
            <a:pPr algn="just"/>
            <a:r>
              <a:rPr lang="en-US" dirty="0"/>
              <a:t>(4) Without prejudice to the provisions of sub-section (3), the Board may prescribe, by rules, the period for which the books of account and other documents to be kept and maintained under sub-section (1) or sub-section (2) shall be retained.</a:t>
            </a:r>
          </a:p>
        </p:txBody>
      </p:sp>
    </p:spTree>
    <p:extLst>
      <p:ext uri="{BB962C8B-B14F-4D97-AF65-F5344CB8AC3E}">
        <p14:creationId xmlns:p14="http://schemas.microsoft.com/office/powerpoint/2010/main" val="38025491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E5AA5-0821-43DE-ACFB-54D64B68EE9C}"/>
              </a:ext>
            </a:extLst>
          </p:cNvPr>
          <p:cNvSpPr>
            <a:spLocks noGrp="1"/>
          </p:cNvSpPr>
          <p:nvPr>
            <p:ph type="title"/>
          </p:nvPr>
        </p:nvSpPr>
        <p:spPr/>
        <p:txBody>
          <a:bodyPr>
            <a:normAutofit/>
          </a:bodyPr>
          <a:lstStyle/>
          <a:p>
            <a:r>
              <a:rPr lang="en-US" sz="4000" b="1" dirty="0"/>
              <a:t>Audit of accounts of certain persons carrying on business or profession. 44AB</a:t>
            </a:r>
          </a:p>
        </p:txBody>
      </p:sp>
      <p:sp>
        <p:nvSpPr>
          <p:cNvPr id="3" name="Content Placeholder 2">
            <a:extLst>
              <a:ext uri="{FF2B5EF4-FFF2-40B4-BE49-F238E27FC236}">
                <a16:creationId xmlns:a16="http://schemas.microsoft.com/office/drawing/2014/main" id="{4386C7E3-E866-4546-968A-D55A7C5782B3}"/>
              </a:ext>
            </a:extLst>
          </p:cNvPr>
          <p:cNvSpPr>
            <a:spLocks noGrp="1"/>
          </p:cNvSpPr>
          <p:nvPr>
            <p:ph idx="1"/>
          </p:nvPr>
        </p:nvSpPr>
        <p:spPr/>
        <p:txBody>
          <a:bodyPr>
            <a:normAutofit fontScale="70000" lnSpcReduction="20000"/>
          </a:bodyPr>
          <a:lstStyle/>
          <a:p>
            <a:r>
              <a:rPr lang="en-US" dirty="0"/>
              <a:t>Every person,—</a:t>
            </a:r>
          </a:p>
          <a:p>
            <a:endParaRPr lang="en-US" dirty="0"/>
          </a:p>
          <a:p>
            <a:r>
              <a:rPr lang="en-US" dirty="0"/>
              <a:t>(a) 	carrying on business shall, if his total sales, turn over or gross receipts, as the case may be, in business exceed or exceeds one crore rupees in any previous year:</a:t>
            </a:r>
          </a:p>
          <a:p>
            <a:r>
              <a:rPr lang="en-US" dirty="0"/>
              <a:t> 	Provided that in the case of a person whose—</a:t>
            </a:r>
          </a:p>
          <a:p>
            <a:r>
              <a:rPr lang="en-US" dirty="0"/>
              <a:t>(a) 	aggregate of all amounts received including amount received for sales, turnover or gross receipts during the previous year, in cash, does not exceed five per cent of the said amount; and</a:t>
            </a:r>
          </a:p>
          <a:p>
            <a:pPr algn="just"/>
            <a:r>
              <a:rPr lang="en-US" dirty="0"/>
              <a:t>(b) 	aggregate of all payments made including amount incurred for expenditure, in cash, during the previous year does not exceed five per cent of the said payment,</a:t>
            </a:r>
          </a:p>
          <a:p>
            <a:pPr algn="just"/>
            <a:r>
              <a:rPr lang="en-US" dirty="0"/>
              <a:t> this clause shall have effect as if for the words "one crore rupees", the words "ten crore rupees" had been substituted:</a:t>
            </a:r>
          </a:p>
          <a:p>
            <a:pPr algn="just"/>
            <a:r>
              <a:rPr lang="en-US" dirty="0"/>
              <a:t> Provided further that for the purposes of this clause, the payment or receipt, as the case may be, by a cheque drawn on a bank or by a bank draft, which is not account payee, shall be deemed to be the payment or receipt, as the case may be, in cash; or</a:t>
            </a:r>
          </a:p>
        </p:txBody>
      </p:sp>
    </p:spTree>
    <p:extLst>
      <p:ext uri="{BB962C8B-B14F-4D97-AF65-F5344CB8AC3E}">
        <p14:creationId xmlns:p14="http://schemas.microsoft.com/office/powerpoint/2010/main" val="399154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BA91A0-7715-464E-AC0A-DB1D6E9CC152}"/>
              </a:ext>
            </a:extLst>
          </p:cNvPr>
          <p:cNvSpPr>
            <a:spLocks noGrp="1"/>
          </p:cNvSpPr>
          <p:nvPr>
            <p:ph idx="1"/>
          </p:nvPr>
        </p:nvSpPr>
        <p:spPr>
          <a:xfrm>
            <a:off x="838200" y="457200"/>
            <a:ext cx="10515600" cy="5719763"/>
          </a:xfrm>
        </p:spPr>
        <p:txBody>
          <a:bodyPr>
            <a:normAutofit fontScale="70000" lnSpcReduction="20000"/>
          </a:bodyPr>
          <a:lstStyle/>
          <a:p>
            <a:pPr algn="just"/>
            <a:r>
              <a:rPr lang="en-US" dirty="0"/>
              <a:t>Provided that the inventory being securities held by a scheduled bank or public financial institution shall be valued in accordance with the income computation and disclosure standards notified under sub-section (2) of section 145 after taking into account the extant guidelines issued by the Reserve Bank of India in this regard:</a:t>
            </a:r>
          </a:p>
          <a:p>
            <a:endParaRPr lang="en-US" dirty="0"/>
          </a:p>
          <a:p>
            <a:pPr algn="just"/>
            <a:r>
              <a:rPr lang="en-US" dirty="0"/>
              <a:t>Provided further that the comparison of actual cost and net </a:t>
            </a:r>
            <a:r>
              <a:rPr lang="en-US" dirty="0" err="1"/>
              <a:t>realisable</a:t>
            </a:r>
            <a:r>
              <a:rPr lang="en-US" dirty="0"/>
              <a:t> value of securities shall be made category-wise.</a:t>
            </a:r>
          </a:p>
          <a:p>
            <a:endParaRPr lang="en-US" dirty="0"/>
          </a:p>
          <a:p>
            <a:pPr algn="just"/>
            <a:r>
              <a:rPr lang="en-US" dirty="0"/>
              <a:t>Explanation 1.—For the purposes of this section, any tax, duty, </a:t>
            </a:r>
            <a:r>
              <a:rPr lang="en-US" dirty="0" err="1"/>
              <a:t>cess</a:t>
            </a:r>
            <a:r>
              <a:rPr lang="en-US" dirty="0"/>
              <a:t> or fee (by whatever name called) under any law for the time being in force, shall include all such payment notwithstanding any right arising as a consequence to such payment.</a:t>
            </a:r>
          </a:p>
          <a:p>
            <a:endParaRPr lang="en-US" dirty="0"/>
          </a:p>
          <a:p>
            <a:r>
              <a:rPr lang="en-US" dirty="0"/>
              <a:t>Explanation 2.—For the purposes of this section,—</a:t>
            </a:r>
          </a:p>
          <a:p>
            <a:endParaRPr lang="en-US" dirty="0"/>
          </a:p>
          <a:p>
            <a:pPr algn="just"/>
            <a:r>
              <a:rPr lang="en-US" dirty="0"/>
              <a:t>(a) 	"public financial institution" shall have the meaning assigned to it in clause (72) of section 2 of the Companies Act, 2013 (18 of 2013);</a:t>
            </a:r>
          </a:p>
          <a:p>
            <a:pPr algn="just"/>
            <a:r>
              <a:rPr lang="en-US" dirty="0"/>
              <a:t>(b) 	"</a:t>
            </a:r>
            <a:r>
              <a:rPr lang="en-US" dirty="0" err="1"/>
              <a:t>recognised</a:t>
            </a:r>
            <a:r>
              <a:rPr lang="en-US" dirty="0"/>
              <a:t> stock exchange" shall have the meaning assigned to it in clause (ii) of Explanation 1 to clause (5) of section 43;</a:t>
            </a:r>
          </a:p>
          <a:p>
            <a:pPr algn="just"/>
            <a:r>
              <a:rPr lang="en-US" dirty="0"/>
              <a:t>(c) 	"scheduled bank" shall have the meaning assigned to it in clause (ii) of the Explanation to clause (</a:t>
            </a:r>
            <a:r>
              <a:rPr lang="en-US" dirty="0" err="1"/>
              <a:t>viia</a:t>
            </a:r>
            <a:r>
              <a:rPr lang="en-US" dirty="0"/>
              <a:t>) of sub-section (1) of section 36.</a:t>
            </a:r>
          </a:p>
        </p:txBody>
      </p:sp>
    </p:spTree>
    <p:extLst>
      <p:ext uri="{BB962C8B-B14F-4D97-AF65-F5344CB8AC3E}">
        <p14:creationId xmlns:p14="http://schemas.microsoft.com/office/powerpoint/2010/main" val="18762591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AF2F1F-6B59-4AF2-B584-C10CAB91CD43}"/>
              </a:ext>
            </a:extLst>
          </p:cNvPr>
          <p:cNvSpPr>
            <a:spLocks noGrp="1"/>
          </p:cNvSpPr>
          <p:nvPr>
            <p:ph idx="1"/>
          </p:nvPr>
        </p:nvSpPr>
        <p:spPr>
          <a:xfrm>
            <a:off x="838200" y="404037"/>
            <a:ext cx="10515600" cy="5772926"/>
          </a:xfrm>
        </p:spPr>
        <p:txBody>
          <a:bodyPr>
            <a:normAutofit fontScale="70000" lnSpcReduction="20000"/>
          </a:bodyPr>
          <a:lstStyle/>
          <a:p>
            <a:r>
              <a:rPr lang="en-US" dirty="0"/>
              <a:t>(b) 	carrying on profession shall, if his gross receipts in profession exceed fifty lakh rupees in any previous year; or</a:t>
            </a:r>
          </a:p>
          <a:p>
            <a:pPr algn="just"/>
            <a:r>
              <a:rPr lang="en-US" dirty="0"/>
              <a:t>(c) 	carrying on the business shall, if the profits and gains from the business are deemed to be the profits and gains of such person under section 44AE or section 44BB or section 44BBB, as the case may be, and he has claimed his income to be lower than the profits or gains so deemed to be the profits and gains of his business, as the case may be, in any previous year; or</a:t>
            </a:r>
          </a:p>
          <a:p>
            <a:pPr algn="just"/>
            <a:r>
              <a:rPr lang="en-US" dirty="0"/>
              <a:t>(d) 	carrying on the profession shall, if the profits and gains from the profession are deemed to be the profits and gains of such person under section 44ADA and he has claimed such income to be lower than the profits and gains so deemed to be the profits and gains of his profession and his income exceeds the maximum amount which is not chargeable to income-tax in any previous year; or</a:t>
            </a:r>
          </a:p>
          <a:p>
            <a:pPr algn="just"/>
            <a:r>
              <a:rPr lang="en-US" dirty="0"/>
              <a:t>(e) 	carrying on the business shall, if the provisions of sub-section (4) of section 44AD are applicable in his case and his income exceeds the maximum amount which is not chargeable to income-tax in any previous year,</a:t>
            </a:r>
          </a:p>
          <a:p>
            <a:pPr algn="just"/>
            <a:r>
              <a:rPr lang="en-US" dirty="0"/>
              <a:t>get his accounts of such previous year audited by an accountant before the specified date and furnish by that date the report of such audit in the prescribed form duly signed and verified by such accountant and setting forth such particulars as may be prescribed :</a:t>
            </a:r>
          </a:p>
          <a:p>
            <a:endParaRPr lang="en-US" dirty="0"/>
          </a:p>
          <a:p>
            <a:pPr algn="just"/>
            <a:r>
              <a:rPr lang="en-US" dirty="0"/>
              <a:t>Provided that this section shall not apply to a person, who declares profits and gains for the previous year in accordance with the provisions of sub-section (1) of section 44AD or sub-section (1) of section 44ADA:</a:t>
            </a:r>
          </a:p>
        </p:txBody>
      </p:sp>
    </p:spTree>
    <p:extLst>
      <p:ext uri="{BB962C8B-B14F-4D97-AF65-F5344CB8AC3E}">
        <p14:creationId xmlns:p14="http://schemas.microsoft.com/office/powerpoint/2010/main" val="1549910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D20D9-B8F0-4181-9ACB-1C7F1A6A41AE}"/>
              </a:ext>
            </a:extLst>
          </p:cNvPr>
          <p:cNvSpPr>
            <a:spLocks noGrp="1"/>
          </p:cNvSpPr>
          <p:nvPr>
            <p:ph idx="1"/>
          </p:nvPr>
        </p:nvSpPr>
        <p:spPr>
          <a:xfrm>
            <a:off x="838200" y="404037"/>
            <a:ext cx="10515600" cy="5772926"/>
          </a:xfrm>
        </p:spPr>
        <p:txBody>
          <a:bodyPr>
            <a:normAutofit fontScale="77500" lnSpcReduction="20000"/>
          </a:bodyPr>
          <a:lstStyle/>
          <a:p>
            <a:pPr algn="just"/>
            <a:r>
              <a:rPr lang="en-US" dirty="0"/>
              <a:t>Provided further that this section shall not apply to the person, who derives income of the nature referred to in section 44B or section 44BBA, on and from the 1st day of April, 1985 or, as the case may be, the date on which the relevant section came into force, whichever is later :</a:t>
            </a:r>
          </a:p>
          <a:p>
            <a:endParaRPr lang="en-US" dirty="0"/>
          </a:p>
          <a:p>
            <a:pPr algn="just"/>
            <a:r>
              <a:rPr lang="en-US" dirty="0"/>
              <a:t>Provided also that in a case where such person is required by or under any other law to get his accounts audited, it shall be sufficient compliance with the provisions of this section if such person gets the accounts of such business or profession audited under such law before the specified date and furnishes by that date the report of the audit as required under such other law and a further report by an accountant in the form prescribed under this section.</a:t>
            </a:r>
          </a:p>
          <a:p>
            <a:endParaRPr lang="en-US" dirty="0"/>
          </a:p>
          <a:p>
            <a:r>
              <a:rPr lang="en-US" dirty="0"/>
              <a:t>Explanation.—For the purposes of this section,—</a:t>
            </a:r>
          </a:p>
          <a:p>
            <a:endParaRPr lang="en-US" dirty="0"/>
          </a:p>
          <a:p>
            <a:pPr algn="just"/>
            <a:r>
              <a:rPr lang="en-US" dirty="0"/>
              <a:t>(</a:t>
            </a:r>
            <a:r>
              <a:rPr lang="en-US" dirty="0" err="1"/>
              <a:t>i</a:t>
            </a:r>
            <a:r>
              <a:rPr lang="en-US" dirty="0"/>
              <a:t>) 	"accountant" shall have the same meaning as in the Explanation below sub-section (2) of section 288;</a:t>
            </a:r>
          </a:p>
          <a:p>
            <a:pPr algn="just"/>
            <a:r>
              <a:rPr lang="en-US" dirty="0"/>
              <a:t>(ii) 	"specified date", in relation to the accounts of the assessee of the previous year relevant to an assessment year, means date one month prior to the due date for furnishing the return of income under sub-section (1) of section 139.</a:t>
            </a:r>
          </a:p>
        </p:txBody>
      </p:sp>
    </p:spTree>
    <p:extLst>
      <p:ext uri="{BB962C8B-B14F-4D97-AF65-F5344CB8AC3E}">
        <p14:creationId xmlns:p14="http://schemas.microsoft.com/office/powerpoint/2010/main" val="8293918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4236D-1F3E-423E-90AA-6C0AC6C89BF2}"/>
              </a:ext>
            </a:extLst>
          </p:cNvPr>
          <p:cNvSpPr>
            <a:spLocks noGrp="1"/>
          </p:cNvSpPr>
          <p:nvPr>
            <p:ph type="title"/>
          </p:nvPr>
        </p:nvSpPr>
        <p:spPr/>
        <p:txBody>
          <a:bodyPr>
            <a:normAutofit/>
          </a:bodyPr>
          <a:lstStyle/>
          <a:p>
            <a:r>
              <a:rPr lang="en-US" sz="4000" b="1" dirty="0"/>
              <a:t>Special provision for computing profits and gains of business on presumptive basis. 44AD</a:t>
            </a:r>
          </a:p>
        </p:txBody>
      </p:sp>
      <p:sp>
        <p:nvSpPr>
          <p:cNvPr id="3" name="Content Placeholder 2">
            <a:extLst>
              <a:ext uri="{FF2B5EF4-FFF2-40B4-BE49-F238E27FC236}">
                <a16:creationId xmlns:a16="http://schemas.microsoft.com/office/drawing/2014/main" id="{9663F03C-A1A8-4ABA-A649-7B2145BE5271}"/>
              </a:ext>
            </a:extLst>
          </p:cNvPr>
          <p:cNvSpPr>
            <a:spLocks noGrp="1"/>
          </p:cNvSpPr>
          <p:nvPr>
            <p:ph idx="1"/>
          </p:nvPr>
        </p:nvSpPr>
        <p:spPr/>
        <p:txBody>
          <a:bodyPr>
            <a:normAutofit fontScale="55000" lnSpcReduction="20000"/>
          </a:bodyPr>
          <a:lstStyle/>
          <a:p>
            <a:pPr algn="just"/>
            <a:r>
              <a:rPr lang="en-US" dirty="0"/>
              <a:t>(1) Notwithstanding anything to the contrary contained in sections 28 to 43C, in the case of an eligible assessee engaged in an eligible business, a sum equal to eight percent of the total turnover or gross receipts of the assessee in the previous year on account of such business or, as the case may be, a sum higher than the aforesaid sum claimed to have been earned by the eligible assessee, shall be deemed to be the profits and gains of such business chargeable to tax under the head "Profits and gains of business or profession" :</a:t>
            </a:r>
          </a:p>
          <a:p>
            <a:endParaRPr lang="en-US" dirty="0"/>
          </a:p>
          <a:p>
            <a:pPr algn="just"/>
            <a:r>
              <a:rPr lang="en-US" dirty="0"/>
              <a:t>Provided that this sub-section shall have effect as if for the words "eight per cent", the words "six per cent" had been substituted, in respect of the amount of total turnover or gross receipts which is received by an account payee cheque or an account payee bank draft or use of electronic clearing system through a bank account or through such other electronic mode as may be prescribed during the previous year or before the due date specified in sub-section (1) of section 139 in respect of that previous year.</a:t>
            </a:r>
          </a:p>
          <a:p>
            <a:endParaRPr lang="en-US" dirty="0"/>
          </a:p>
          <a:p>
            <a:pPr algn="just"/>
            <a:r>
              <a:rPr lang="en-US" dirty="0"/>
              <a:t>(2) Any deduction allowable under the provisions of sections 30 to 38 shall, for the purposes of sub-section (1), be deemed to have been already given full effect to and no further deduction under those sections shall be allowed.</a:t>
            </a:r>
          </a:p>
          <a:p>
            <a:endParaRPr lang="en-US" dirty="0"/>
          </a:p>
          <a:p>
            <a:pPr algn="just"/>
            <a:r>
              <a:rPr lang="en-US" dirty="0"/>
              <a:t>(3) The written down value of any asset of an eligible business shall be deemed to have been calculated as if the eligible asses see had claimed and had been actually allowed the deduction in respect of the depreciation for each of the relevant assessment years.</a:t>
            </a:r>
          </a:p>
        </p:txBody>
      </p:sp>
    </p:spTree>
    <p:extLst>
      <p:ext uri="{BB962C8B-B14F-4D97-AF65-F5344CB8AC3E}">
        <p14:creationId xmlns:p14="http://schemas.microsoft.com/office/powerpoint/2010/main" val="32942998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2F1343-C6FC-46E5-A335-B1297395A3D3}"/>
              </a:ext>
            </a:extLst>
          </p:cNvPr>
          <p:cNvSpPr>
            <a:spLocks noGrp="1"/>
          </p:cNvSpPr>
          <p:nvPr>
            <p:ph idx="1"/>
          </p:nvPr>
        </p:nvSpPr>
        <p:spPr>
          <a:xfrm>
            <a:off x="838200" y="425302"/>
            <a:ext cx="10515600" cy="5751661"/>
          </a:xfrm>
        </p:spPr>
        <p:txBody>
          <a:bodyPr>
            <a:normAutofit fontScale="92500" lnSpcReduction="10000"/>
          </a:bodyPr>
          <a:lstStyle/>
          <a:p>
            <a:pPr algn="just"/>
            <a:r>
              <a:rPr lang="en-US" dirty="0"/>
              <a:t>4) Where an eligible assessee declares profit for any previous year in accordance with the provisions of this section and he declares profit for any of the five assessment years relevant to the previous year succeeding such previous year not in accordance with the provisions of sub-section (1), he shall not be eligible to claim the benefit of the provisions of this section for five assessment years subsequent to the assessment year relevant to the previous year in which the profit has not been declared in accordance with the provisions of sub-section (1).</a:t>
            </a:r>
          </a:p>
          <a:p>
            <a:endParaRPr lang="en-US" dirty="0"/>
          </a:p>
          <a:p>
            <a:pPr algn="just"/>
            <a:r>
              <a:rPr lang="en-US" dirty="0"/>
              <a:t>(5) Notwithstanding anything contained in the foregoing provisions of this section, an eligible assessee to whom the provisions of sub-section (4) are applicable and whose total income exceeds the maximum amount which is not chargeable to income-tax, shall be required to keep and maintain such books of account and other documents as required under sub-section (2) of section 44AA and get them audited and furnish a report of such audit as required under section 44AB.</a:t>
            </a:r>
          </a:p>
        </p:txBody>
      </p:sp>
    </p:spTree>
    <p:extLst>
      <p:ext uri="{BB962C8B-B14F-4D97-AF65-F5344CB8AC3E}">
        <p14:creationId xmlns:p14="http://schemas.microsoft.com/office/powerpoint/2010/main" val="34735547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131EC-BC2C-420C-B0B8-C5A009472FA5}"/>
              </a:ext>
            </a:extLst>
          </p:cNvPr>
          <p:cNvSpPr>
            <a:spLocks noGrp="1"/>
          </p:cNvSpPr>
          <p:nvPr>
            <p:ph idx="1"/>
          </p:nvPr>
        </p:nvSpPr>
        <p:spPr>
          <a:xfrm>
            <a:off x="838200" y="467833"/>
            <a:ext cx="10515600" cy="5709130"/>
          </a:xfrm>
        </p:spPr>
        <p:txBody>
          <a:bodyPr>
            <a:normAutofit fontScale="70000" lnSpcReduction="20000"/>
          </a:bodyPr>
          <a:lstStyle/>
          <a:p>
            <a:r>
              <a:rPr lang="en-US" dirty="0"/>
              <a:t>(6) The provisions of this section, notwithstanding anything contained in the foregoing provisions, shall not apply to—</a:t>
            </a:r>
          </a:p>
          <a:p>
            <a:endParaRPr lang="en-US" dirty="0"/>
          </a:p>
          <a:p>
            <a:r>
              <a:rPr lang="en-US" dirty="0"/>
              <a:t>(</a:t>
            </a:r>
            <a:r>
              <a:rPr lang="en-US" dirty="0" err="1"/>
              <a:t>i</a:t>
            </a:r>
            <a:r>
              <a:rPr lang="en-US" dirty="0"/>
              <a:t>) 	a person carrying on profession as referred to in sub-section (1) of section 44AA;</a:t>
            </a:r>
          </a:p>
          <a:p>
            <a:r>
              <a:rPr lang="en-US" dirty="0"/>
              <a:t>(ii) 	a person earning income in the nature of commission or brokerage; or</a:t>
            </a:r>
          </a:p>
          <a:p>
            <a:r>
              <a:rPr lang="en-US" dirty="0"/>
              <a:t>(iii) 	a person carrying on any agency business.</a:t>
            </a:r>
          </a:p>
          <a:p>
            <a:r>
              <a:rPr lang="en-US" dirty="0"/>
              <a:t> 	Explanation.—For the purposes of this section,—</a:t>
            </a:r>
          </a:p>
          <a:p>
            <a:r>
              <a:rPr lang="en-US" dirty="0"/>
              <a:t>(a) 	"eligible assessee" means,—</a:t>
            </a:r>
          </a:p>
          <a:p>
            <a:pPr algn="just"/>
            <a:r>
              <a:rPr lang="en-US" dirty="0"/>
              <a:t>(</a:t>
            </a:r>
            <a:r>
              <a:rPr lang="en-US" dirty="0" err="1"/>
              <a:t>i</a:t>
            </a:r>
            <a:r>
              <a:rPr lang="en-US" dirty="0"/>
              <a:t>) 	an individual, Hindu undivided family or a partnership firm, who is a resident, but not a limited liability partnership firm as defined under clause (n) of sub-section (1) of section 2 of the Limited Liability Partnership Act, 2008 (6 of 2009); and</a:t>
            </a:r>
          </a:p>
          <a:p>
            <a:pPr algn="just"/>
            <a:r>
              <a:rPr lang="en-US" dirty="0"/>
              <a:t>(ii) 	who has not claimed deduction under any of the sections 10A, 10AA, 10B, 10BA or deduction under any provisions of Chapter VIA under the heading "C.—Deductions in respect of certain in comes" in the relevant assessment year;</a:t>
            </a:r>
          </a:p>
          <a:p>
            <a:r>
              <a:rPr lang="en-US" dirty="0"/>
              <a:t>(b) 	"eligible business" means,—</a:t>
            </a:r>
          </a:p>
          <a:p>
            <a:r>
              <a:rPr lang="en-US" dirty="0"/>
              <a:t>(</a:t>
            </a:r>
            <a:r>
              <a:rPr lang="en-US" dirty="0" err="1"/>
              <a:t>i</a:t>
            </a:r>
            <a:r>
              <a:rPr lang="en-US" dirty="0"/>
              <a:t>) 	any business except the business of plying, hiring or leasing goods carriages referred to in section 44AE; and</a:t>
            </a:r>
          </a:p>
          <a:p>
            <a:r>
              <a:rPr lang="en-US" dirty="0"/>
              <a:t>(ii) 	whose total turnover or gross receipts in the previous year does not exceed an amount of two crore rupees:</a:t>
            </a:r>
          </a:p>
          <a:p>
            <a:endParaRPr lang="en-US" dirty="0"/>
          </a:p>
        </p:txBody>
      </p:sp>
    </p:spTree>
    <p:extLst>
      <p:ext uri="{BB962C8B-B14F-4D97-AF65-F5344CB8AC3E}">
        <p14:creationId xmlns:p14="http://schemas.microsoft.com/office/powerpoint/2010/main" val="9336801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D8B1D4-46D5-4FC6-A4E6-C3050EA2715F}"/>
              </a:ext>
            </a:extLst>
          </p:cNvPr>
          <p:cNvSpPr>
            <a:spLocks noGrp="1"/>
          </p:cNvSpPr>
          <p:nvPr>
            <p:ph idx="1"/>
          </p:nvPr>
        </p:nvSpPr>
        <p:spPr>
          <a:xfrm>
            <a:off x="838200" y="350874"/>
            <a:ext cx="10515600" cy="5826089"/>
          </a:xfrm>
        </p:spPr>
        <p:txBody>
          <a:bodyPr/>
          <a:lstStyle/>
          <a:p>
            <a:pPr algn="just"/>
            <a:r>
              <a:rPr lang="en-US" dirty="0"/>
              <a:t>Provided that where the amount or aggregate of the amounts received during the previous year, in cash, does not exceed five per cent of the total turnover or gross receipts of such previous year, this sub-clause shall have effect as if for the words "two crore rupees", the words "three crore rupees" had been substituted:</a:t>
            </a:r>
          </a:p>
          <a:p>
            <a:endParaRPr lang="en-US" dirty="0"/>
          </a:p>
          <a:p>
            <a:pPr algn="just"/>
            <a:r>
              <a:rPr lang="en-US" dirty="0"/>
              <a:t>Provided further that for the purposes of the first proviso, the receipt of amount or aggregate of amounts by a cheque drawn on a bank or by a bank draft, which is not account payee, shall be deemed to be the receipt in cash.</a:t>
            </a:r>
          </a:p>
        </p:txBody>
      </p:sp>
    </p:spTree>
    <p:extLst>
      <p:ext uri="{BB962C8B-B14F-4D97-AF65-F5344CB8AC3E}">
        <p14:creationId xmlns:p14="http://schemas.microsoft.com/office/powerpoint/2010/main" val="22426912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34C88-7918-4CB7-A0A7-D9171ED777F2}"/>
              </a:ext>
            </a:extLst>
          </p:cNvPr>
          <p:cNvSpPr>
            <a:spLocks noGrp="1"/>
          </p:cNvSpPr>
          <p:nvPr>
            <p:ph type="title"/>
          </p:nvPr>
        </p:nvSpPr>
        <p:spPr/>
        <p:txBody>
          <a:bodyPr>
            <a:normAutofit/>
          </a:bodyPr>
          <a:lstStyle/>
          <a:p>
            <a:r>
              <a:rPr lang="en-US" sz="4000" b="1" dirty="0"/>
              <a:t>Special provision for computing profits and gains of profession on presumptive basis. 44ADA</a:t>
            </a:r>
          </a:p>
        </p:txBody>
      </p:sp>
      <p:sp>
        <p:nvSpPr>
          <p:cNvPr id="3" name="Content Placeholder 2">
            <a:extLst>
              <a:ext uri="{FF2B5EF4-FFF2-40B4-BE49-F238E27FC236}">
                <a16:creationId xmlns:a16="http://schemas.microsoft.com/office/drawing/2014/main" id="{F5B3E73E-2E58-4B8D-8869-812E516FD048}"/>
              </a:ext>
            </a:extLst>
          </p:cNvPr>
          <p:cNvSpPr>
            <a:spLocks noGrp="1"/>
          </p:cNvSpPr>
          <p:nvPr>
            <p:ph idx="1"/>
          </p:nvPr>
        </p:nvSpPr>
        <p:spPr/>
        <p:txBody>
          <a:bodyPr>
            <a:normAutofit fontScale="77500" lnSpcReduction="20000"/>
          </a:bodyPr>
          <a:lstStyle/>
          <a:p>
            <a:pPr algn="just"/>
            <a:r>
              <a:rPr lang="en-US" dirty="0"/>
              <a:t>(1) Notwithstanding anything contained in sections 28 to 43C, in case of an assessee, being an individual or a partnership firm other than a limited liability partnership as defined under clause (n) of sub-section (1) of section 2 of the Limited Liability Partnership Act, 2008 (6 of 2009), who is a resident in India, and is engaged in a profession referred to in sub-section (1) of section 44AA and whose total gross receipts do not exceed fifty lakh rupees in a previous year, a sum equal to fifty per cent of the total gross receipts of the assessee in the previous year on account of such profession or, as the case may be, a sum higher than the aforesaid sum claimed to have been earned by the assessee, shall be deemed to be the profits and gains of such profession chargeable to tax under the head "Profits and gains of business or profession":</a:t>
            </a:r>
          </a:p>
          <a:p>
            <a:endParaRPr lang="en-US" dirty="0"/>
          </a:p>
          <a:p>
            <a:pPr algn="just"/>
            <a:r>
              <a:rPr lang="en-US" dirty="0"/>
              <a:t>Provided that in case of an assessee where the amount or aggregate of the amounts received during the previous year, in cash, does not exceed five per cent of the total gross receipts of such previous year, this sub-section shall have effect as if for the words "fifty lakh rupees", the words "seventy-five lakh rupees" had been substituted:</a:t>
            </a:r>
          </a:p>
        </p:txBody>
      </p:sp>
    </p:spTree>
    <p:extLst>
      <p:ext uri="{BB962C8B-B14F-4D97-AF65-F5344CB8AC3E}">
        <p14:creationId xmlns:p14="http://schemas.microsoft.com/office/powerpoint/2010/main" val="40053774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904764-7855-4781-ADF3-0344AD3DE8FE}"/>
              </a:ext>
            </a:extLst>
          </p:cNvPr>
          <p:cNvSpPr>
            <a:spLocks noGrp="1"/>
          </p:cNvSpPr>
          <p:nvPr>
            <p:ph idx="1"/>
          </p:nvPr>
        </p:nvSpPr>
        <p:spPr>
          <a:xfrm>
            <a:off x="838200" y="350874"/>
            <a:ext cx="10515600" cy="5826089"/>
          </a:xfrm>
        </p:spPr>
        <p:txBody>
          <a:bodyPr>
            <a:normAutofit fontScale="77500" lnSpcReduction="20000"/>
          </a:bodyPr>
          <a:lstStyle/>
          <a:p>
            <a:pPr algn="just"/>
            <a:r>
              <a:rPr lang="en-US" dirty="0"/>
              <a:t>Provided further that for the purposes of the first proviso, the receipt of amount or aggregate of amounts by a cheque drawn on a bank or by a bank draft, which is not account payee, shall be deemed to be the receipt in cash.</a:t>
            </a:r>
          </a:p>
          <a:p>
            <a:endParaRPr lang="en-US" dirty="0"/>
          </a:p>
          <a:p>
            <a:pPr algn="just"/>
            <a:r>
              <a:rPr lang="en-US" dirty="0"/>
              <a:t>(2) Any deduction allowable under the provisions of sections 30 to 38 shall, for the purposes of sub-section (1), be deemed to have been already given full effect to and no further deduction under those sections shall be allowed.</a:t>
            </a:r>
          </a:p>
          <a:p>
            <a:endParaRPr lang="en-US" dirty="0"/>
          </a:p>
          <a:p>
            <a:pPr algn="just"/>
            <a:r>
              <a:rPr lang="en-US" dirty="0"/>
              <a:t>(3) The written down value of any asset used for the purposes of profession shall be deemed to have been calculated as if the assessee had claimed and had been actually allowed the deduction in respect of the depreciation for each of the relevant assessment years.</a:t>
            </a:r>
          </a:p>
          <a:p>
            <a:endParaRPr lang="en-US" dirty="0"/>
          </a:p>
          <a:p>
            <a:pPr algn="just"/>
            <a:r>
              <a:rPr lang="en-US" dirty="0"/>
              <a:t>(4) Notwithstanding anything contained in the foregoing provisions of this section, an assessee who claims that his profits and gains from the profession are lower than the profits and gains specified in sub-section (1) and whose total income exceeds the maximum amount which is not chargeable to income-tax, shall be required to keep and maintain such books of account and other documents as required under sub-section (1) of section 44AA and get them audited and furnish a report of such audit as required under section 44AB.</a:t>
            </a:r>
          </a:p>
        </p:txBody>
      </p:sp>
    </p:spTree>
    <p:extLst>
      <p:ext uri="{BB962C8B-B14F-4D97-AF65-F5344CB8AC3E}">
        <p14:creationId xmlns:p14="http://schemas.microsoft.com/office/powerpoint/2010/main" val="33458585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C4C7F-604D-45CE-AF82-5FB7ADDA9492}"/>
              </a:ext>
            </a:extLst>
          </p:cNvPr>
          <p:cNvSpPr>
            <a:spLocks noGrp="1"/>
          </p:cNvSpPr>
          <p:nvPr>
            <p:ph type="title"/>
          </p:nvPr>
        </p:nvSpPr>
        <p:spPr/>
        <p:txBody>
          <a:bodyPr>
            <a:normAutofit fontScale="90000"/>
          </a:bodyPr>
          <a:lstStyle/>
          <a:p>
            <a:r>
              <a:rPr lang="en-US" sz="4000" b="1" dirty="0"/>
              <a:t>Special provision for computing profits and gains of business of plying, hiring or leasing goods carriages.</a:t>
            </a:r>
            <a:br>
              <a:rPr lang="en-US" sz="4000" b="1" dirty="0"/>
            </a:br>
            <a:r>
              <a:rPr lang="en-US" sz="4000" b="1" dirty="0"/>
              <a:t>44AE</a:t>
            </a:r>
          </a:p>
        </p:txBody>
      </p:sp>
      <p:sp>
        <p:nvSpPr>
          <p:cNvPr id="3" name="Content Placeholder 2">
            <a:extLst>
              <a:ext uri="{FF2B5EF4-FFF2-40B4-BE49-F238E27FC236}">
                <a16:creationId xmlns:a16="http://schemas.microsoft.com/office/drawing/2014/main" id="{1AE0537F-AAC1-4DB9-BD90-9AD275D02FF6}"/>
              </a:ext>
            </a:extLst>
          </p:cNvPr>
          <p:cNvSpPr>
            <a:spLocks noGrp="1"/>
          </p:cNvSpPr>
          <p:nvPr>
            <p:ph idx="1"/>
          </p:nvPr>
        </p:nvSpPr>
        <p:spPr/>
        <p:txBody>
          <a:bodyPr>
            <a:normAutofit fontScale="62500" lnSpcReduction="20000"/>
          </a:bodyPr>
          <a:lstStyle/>
          <a:p>
            <a:pPr algn="just"/>
            <a:r>
              <a:rPr lang="en-US" dirty="0"/>
              <a:t>(1) Notwithstanding anything to the contrary contained in sections 28 to 43C, in the case of an assessee, who owns not more than ten goods carriages at any time during the previous year and who is engaged in the business of plying, hiring or leasing such goods carriages, the income of such business chargeable to tax under the head "Profits and gains of business or profession" shall be deemed to be the aggregate of the profits and gains, from all the goods carriages owned by him in the previous year, computed in accordance with the provisions of sub-section (2).</a:t>
            </a:r>
          </a:p>
          <a:p>
            <a:endParaRPr lang="en-US" dirty="0"/>
          </a:p>
          <a:p>
            <a:r>
              <a:rPr lang="en-US" dirty="0"/>
              <a:t>(2) For the purposes of sub-section (1), the profits and gains from each goods carriage,—</a:t>
            </a:r>
          </a:p>
          <a:p>
            <a:endParaRPr lang="en-US" dirty="0"/>
          </a:p>
          <a:p>
            <a:pPr algn="just"/>
            <a:r>
              <a:rPr lang="en-US" dirty="0"/>
              <a:t>(</a:t>
            </a:r>
            <a:r>
              <a:rPr lang="en-US" dirty="0" err="1"/>
              <a:t>i</a:t>
            </a:r>
            <a:r>
              <a:rPr lang="en-US" dirty="0"/>
              <a:t>) 	being a heavy goods vehicle, shall be an amount equal to one thousand rupees per ton of gross vehicle weight or unladen weight, as the case may be, for every month or part of a month during which the heavy goods vehicle is owned by the assessee in the previous year or an amount claimed to have been actually earned from such vehicle, whichever is higher;</a:t>
            </a:r>
          </a:p>
          <a:p>
            <a:pPr algn="just"/>
            <a:r>
              <a:rPr lang="en-US" dirty="0"/>
              <a:t>(ii) 	other than heavy goods vehicle, shall be an amount equal to seven thousand five hundred rupees for every month or part of a month during which the goods carriage is owned by the assessee in the previous year or an amount claimed to have been actually earned from such goods carriage, whichever is higher.</a:t>
            </a:r>
          </a:p>
        </p:txBody>
      </p:sp>
    </p:spTree>
    <p:extLst>
      <p:ext uri="{BB962C8B-B14F-4D97-AF65-F5344CB8AC3E}">
        <p14:creationId xmlns:p14="http://schemas.microsoft.com/office/powerpoint/2010/main" val="1435192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7C1C3B-D6BD-4BCA-9175-318711D648B3}"/>
              </a:ext>
            </a:extLst>
          </p:cNvPr>
          <p:cNvSpPr>
            <a:spLocks noGrp="1"/>
          </p:cNvSpPr>
          <p:nvPr>
            <p:ph idx="1"/>
          </p:nvPr>
        </p:nvSpPr>
        <p:spPr>
          <a:xfrm>
            <a:off x="838200" y="372140"/>
            <a:ext cx="10515600" cy="5804823"/>
          </a:xfrm>
        </p:spPr>
        <p:txBody>
          <a:bodyPr>
            <a:normAutofit fontScale="62500" lnSpcReduction="20000"/>
          </a:bodyPr>
          <a:lstStyle/>
          <a:p>
            <a:pPr algn="just"/>
            <a:r>
              <a:rPr lang="en-US" dirty="0"/>
              <a:t>(3) Any deduction allowable under the provisions of sections 30 to 38 shall, for the purposes of sub-section (1), be deemed to have been already given full effect to and no further deduction under those sections shall be allowed :</a:t>
            </a:r>
          </a:p>
          <a:p>
            <a:endParaRPr lang="en-US" dirty="0"/>
          </a:p>
          <a:p>
            <a:pPr algn="just"/>
            <a:r>
              <a:rPr lang="en-US" dirty="0"/>
              <a:t>Provided that where the assessee is a firm, the salary and interest paid to its partners shall be deducted from the income computed under sub-section (1) subject to the conditions and limits specified in clause (b) of section 40.</a:t>
            </a:r>
          </a:p>
          <a:p>
            <a:endParaRPr lang="en-US" dirty="0"/>
          </a:p>
          <a:p>
            <a:pPr algn="just"/>
            <a:r>
              <a:rPr lang="en-US" dirty="0"/>
              <a:t>(4) The written down value of any asset used for the purpose of the business referred to in sub-section (1) shall be deemed to have been calculated as if the assessee had claimed and had been actually allowed the deduction in respect of the depreciation for each of the relevant assessment years.</a:t>
            </a:r>
          </a:p>
          <a:p>
            <a:endParaRPr lang="en-US" dirty="0"/>
          </a:p>
          <a:p>
            <a:pPr algn="just"/>
            <a:r>
              <a:rPr lang="en-US" dirty="0"/>
              <a:t>(5) The provisions of sections 44AA and 44AB shall not apply in so far as they relate to the business referred to in sub-section (1) and in computing the monetary limits under those sections, the gross receipts or, as the case may be, the income from the said business shall be excluded.</a:t>
            </a:r>
          </a:p>
          <a:p>
            <a:endParaRPr lang="en-US" dirty="0"/>
          </a:p>
          <a:p>
            <a:pPr algn="just"/>
            <a:r>
              <a:rPr lang="en-US" dirty="0"/>
              <a:t>(6) Nothing contained in the foregoing provisions of this section shall apply, where the assessee claims and produces evidence to prove that the profits and gains from the aforesaid business during the previous year relevant to the assessment year commencing on the 1st day of April, 1997 or any earlier assessment year, are lower than the profits and gains specified in sub-sections (1) and (2), and thereupon the Assessing Officer shall proceed to make an assessment of the total income or loss of the assessee and determine the sum payable by the assessee on the basis of assessment made under sub-section (3) of section 143.</a:t>
            </a:r>
          </a:p>
        </p:txBody>
      </p:sp>
    </p:spTree>
    <p:extLst>
      <p:ext uri="{BB962C8B-B14F-4D97-AF65-F5344CB8AC3E}">
        <p14:creationId xmlns:p14="http://schemas.microsoft.com/office/powerpoint/2010/main" val="541887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C26E-74ED-4580-A4C4-21BBBA626969}"/>
              </a:ext>
            </a:extLst>
          </p:cNvPr>
          <p:cNvSpPr>
            <a:spLocks noGrp="1"/>
          </p:cNvSpPr>
          <p:nvPr>
            <p:ph type="title"/>
          </p:nvPr>
        </p:nvSpPr>
        <p:spPr/>
        <p:txBody>
          <a:bodyPr>
            <a:normAutofit fontScale="90000"/>
          </a:bodyPr>
          <a:lstStyle/>
          <a:p>
            <a:br>
              <a:rPr lang="en-US" b="1" dirty="0">
                <a:solidFill>
                  <a:srgbClr val="1E2761"/>
                </a:solidFill>
                <a:latin typeface="Cambria" pitchFamily="34" charset="0"/>
                <a:ea typeface="Cambria" pitchFamily="34" charset="-122"/>
                <a:cs typeface="Cambria" pitchFamily="34" charset="-120"/>
              </a:rPr>
            </a:br>
            <a:r>
              <a:rPr lang="en-US" b="1" dirty="0">
                <a:latin typeface="Cambria" pitchFamily="34" charset="0"/>
                <a:ea typeface="Cambria" pitchFamily="34" charset="-122"/>
                <a:cs typeface="Cambria" pitchFamily="34" charset="-120"/>
              </a:rPr>
              <a:t>Section 28 — What Exactly Is 'Business </a:t>
            </a:r>
            <a:r>
              <a:rPr lang="en-US" sz="4200" b="1" dirty="0">
                <a:latin typeface="Times New Roman" panose="02020603050405020304" pitchFamily="18" charset="0"/>
                <a:ea typeface="Cambria" pitchFamily="34" charset="-122"/>
                <a:cs typeface="Times New Roman" panose="02020603050405020304" pitchFamily="18" charset="0"/>
              </a:rPr>
              <a:t>Income</a:t>
            </a:r>
            <a:r>
              <a:rPr lang="en-US" b="1" dirty="0">
                <a:latin typeface="Cambria" pitchFamily="34" charset="0"/>
                <a:ea typeface="Cambria" pitchFamily="34" charset="-122"/>
                <a:cs typeface="Cambria" pitchFamily="34" charset="-120"/>
              </a:rPr>
              <a:t>'?</a:t>
            </a:r>
            <a:br>
              <a:rPr lang="en-US" dirty="0"/>
            </a:br>
            <a:endParaRPr lang="en-US" dirty="0"/>
          </a:p>
        </p:txBody>
      </p:sp>
      <p:sp>
        <p:nvSpPr>
          <p:cNvPr id="3" name="Content Placeholder 2">
            <a:extLst>
              <a:ext uri="{FF2B5EF4-FFF2-40B4-BE49-F238E27FC236}">
                <a16:creationId xmlns:a16="http://schemas.microsoft.com/office/drawing/2014/main" id="{C8C415AE-F744-455B-9F2F-F9DA9EFF297C}"/>
              </a:ext>
            </a:extLst>
          </p:cNvPr>
          <p:cNvSpPr>
            <a:spLocks noGrp="1"/>
          </p:cNvSpPr>
          <p:nvPr>
            <p:ph idx="1"/>
          </p:nvPr>
        </p:nvSpPr>
        <p:spPr/>
        <p:txBody>
          <a:bodyPr>
            <a:normAutofit fontScale="92500" lnSpcReduction="20000"/>
          </a:bodyPr>
          <a:lstStyle/>
          <a:p>
            <a:r>
              <a:rPr lang="en-US" b="1" dirty="0">
                <a:latin typeface="Calibri" pitchFamily="34" charset="0"/>
                <a:ea typeface="Calibri" pitchFamily="34" charset="-122"/>
                <a:cs typeface="Calibri" pitchFamily="34" charset="-120"/>
              </a:rPr>
              <a:t>Adventure in the nature of trade</a:t>
            </a:r>
            <a:endParaRPr lang="en-US" dirty="0"/>
          </a:p>
          <a:p>
            <a:pPr algn="just"/>
            <a:r>
              <a:rPr lang="en-US" sz="3200" dirty="0">
                <a:latin typeface="Times New Roman" panose="02020603050405020304" pitchFamily="18" charset="0"/>
                <a:ea typeface="Calibri" pitchFamily="34" charset="-122"/>
                <a:cs typeface="Times New Roman" panose="02020603050405020304" pitchFamily="18" charset="0"/>
              </a:rPr>
              <a:t>isolated / one-off transactions can still be business — intent at acquisition, frequency and </a:t>
            </a:r>
            <a:r>
              <a:rPr lang="en-US" sz="3200" dirty="0" err="1">
                <a:latin typeface="Times New Roman" panose="02020603050405020304" pitchFamily="18" charset="0"/>
                <a:ea typeface="Calibri" pitchFamily="34" charset="-122"/>
                <a:cs typeface="Times New Roman" panose="02020603050405020304" pitchFamily="18" charset="0"/>
              </a:rPr>
              <a:t>organisation</a:t>
            </a:r>
            <a:r>
              <a:rPr lang="en-US" sz="3200" dirty="0">
                <a:latin typeface="Times New Roman" panose="02020603050405020304" pitchFamily="18" charset="0"/>
                <a:ea typeface="Calibri" pitchFamily="34" charset="-122"/>
                <a:cs typeface="Times New Roman" panose="02020603050405020304" pitchFamily="18" charset="0"/>
              </a:rPr>
              <a:t> are decisive (G. Venkataswami Naidu, SC).</a:t>
            </a:r>
          </a:p>
          <a:p>
            <a:pPr algn="just"/>
            <a:r>
              <a:rPr lang="en-US" sz="3200" dirty="0">
                <a:latin typeface="Times New Roman" panose="02020603050405020304" pitchFamily="18" charset="0"/>
                <a:ea typeface="Calibri" pitchFamily="34" charset="-122"/>
                <a:cs typeface="Times New Roman" panose="02020603050405020304" pitchFamily="18" charset="0"/>
              </a:rPr>
              <a:t>(iiic)any duty of customs or excise re-paid or re-payable as drawback to any person against exports under the Customs and Central Excise Duties Drawback Rules, 1971;</a:t>
            </a:r>
          </a:p>
          <a:p>
            <a:pPr algn="just"/>
            <a:r>
              <a:rPr lang="en-US" sz="3200" dirty="0">
                <a:latin typeface="Times New Roman" panose="02020603050405020304" pitchFamily="18" charset="0"/>
                <a:ea typeface="Calibri" pitchFamily="34" charset="-122"/>
                <a:cs typeface="Times New Roman" panose="02020603050405020304" pitchFamily="18" charset="0"/>
              </a:rPr>
              <a:t>(iv)	he value of any benefiter perquisite arising from business or the exercise of a profession, whether––</a:t>
            </a:r>
          </a:p>
          <a:p>
            <a:r>
              <a:rPr lang="en-US" sz="3200" dirty="0">
                <a:latin typeface="Times New Roman" panose="02020603050405020304" pitchFamily="18" charset="0"/>
                <a:ea typeface="Calibri" pitchFamily="34" charset="-122"/>
                <a:cs typeface="Times New Roman" panose="02020603050405020304" pitchFamily="18" charset="0"/>
              </a:rPr>
              <a:t>(a)convertible into money or not; or</a:t>
            </a:r>
          </a:p>
          <a:p>
            <a:r>
              <a:rPr lang="en-US" sz="3200" dirty="0">
                <a:latin typeface="Times New Roman" panose="02020603050405020304" pitchFamily="18" charset="0"/>
                <a:ea typeface="Calibri" pitchFamily="34" charset="-122"/>
                <a:cs typeface="Times New Roman" panose="02020603050405020304" pitchFamily="18" charset="0"/>
              </a:rPr>
              <a:t>(b)in cash or in kind or partly in cash and partly in kind;</a:t>
            </a:r>
          </a:p>
          <a:p>
            <a:endParaRPr lang="en-US" sz="3200" dirty="0">
              <a:latin typeface="Times New Roman" panose="02020603050405020304" pitchFamily="18" charset="0"/>
              <a:ea typeface="Calibri" pitchFamily="34" charset="-122"/>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endParaRPr lang="en-US" sz="3800" dirty="0">
              <a:latin typeface="Times New Roman" panose="02020603050405020304" pitchFamily="18" charset="0"/>
            </a:endParaRPr>
          </a:p>
        </p:txBody>
      </p:sp>
    </p:spTree>
    <p:extLst>
      <p:ext uri="{BB962C8B-B14F-4D97-AF65-F5344CB8AC3E}">
        <p14:creationId xmlns:p14="http://schemas.microsoft.com/office/powerpoint/2010/main" val="25294727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4FC9A3-5FBA-4850-9521-025273442188}"/>
              </a:ext>
            </a:extLst>
          </p:cNvPr>
          <p:cNvSpPr>
            <a:spLocks noGrp="1"/>
          </p:cNvSpPr>
          <p:nvPr>
            <p:ph idx="1"/>
          </p:nvPr>
        </p:nvSpPr>
        <p:spPr>
          <a:xfrm>
            <a:off x="838200" y="531628"/>
            <a:ext cx="10515600" cy="5645335"/>
          </a:xfrm>
        </p:spPr>
        <p:txBody>
          <a:bodyPr>
            <a:normAutofit fontScale="55000" lnSpcReduction="20000"/>
          </a:bodyPr>
          <a:lstStyle/>
          <a:p>
            <a:pPr algn="just"/>
            <a:r>
              <a:rPr lang="en-US" sz="4000" dirty="0"/>
              <a:t>(7) Notwithstanding anything contained in the foregoing provisions of this section, an assessee may claim lower profits and gains than the profits and gains specified in sub-sections (1) and (2), if he keeps and maintains such books of account and other documents as required under sub-section (2) of section 44AA and gets his accounts audited and furnishes a report of such audit as required under section 44AB.</a:t>
            </a:r>
          </a:p>
          <a:p>
            <a:endParaRPr lang="en-US" sz="4000" dirty="0"/>
          </a:p>
          <a:p>
            <a:r>
              <a:rPr lang="en-US" sz="4000" dirty="0"/>
              <a:t>Explanation.—For the purposes of this section,—</a:t>
            </a:r>
          </a:p>
          <a:p>
            <a:endParaRPr lang="en-US" sz="4000" dirty="0"/>
          </a:p>
          <a:p>
            <a:pPr algn="just"/>
            <a:r>
              <a:rPr lang="en-US" sz="4000" dirty="0"/>
              <a:t>(a) 	the expressions "goods carriage", "gross vehicle weight" and "unladen weight" shall have the respective meanings assigned to them in section 2 of the Motor Vehicles Act, 1988 (59 of 1988);</a:t>
            </a:r>
          </a:p>
          <a:p>
            <a:pPr algn="just"/>
            <a:r>
              <a:rPr lang="en-US" sz="4000" dirty="0"/>
              <a:t>(aa) 	the expression "heavy goods vehicle" means any goods carriage, the gross vehicle weight of which exceeds 12000 kilograms;</a:t>
            </a:r>
          </a:p>
          <a:p>
            <a:pPr algn="just"/>
            <a:r>
              <a:rPr lang="en-US" sz="4000" dirty="0"/>
              <a:t>(b) 	an assessee, who is in possession of a goods carriage, whether taken on hire purchase or on instalments and for which the whole or part of the amount payable is still due, shall be deemed to be the owner of such goods carriage.</a:t>
            </a:r>
          </a:p>
        </p:txBody>
      </p:sp>
    </p:spTree>
    <p:extLst>
      <p:ext uri="{BB962C8B-B14F-4D97-AF65-F5344CB8AC3E}">
        <p14:creationId xmlns:p14="http://schemas.microsoft.com/office/powerpoint/2010/main" val="28102106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ECF8F-7CB8-43FC-B464-2ED9EC7CEBA3}"/>
              </a:ext>
            </a:extLst>
          </p:cNvPr>
          <p:cNvSpPr>
            <a:spLocks noGrp="1"/>
          </p:cNvSpPr>
          <p:nvPr>
            <p:ph type="title"/>
          </p:nvPr>
        </p:nvSpPr>
        <p:spPr/>
        <p:txBody>
          <a:bodyPr>
            <a:normAutofit/>
          </a:bodyPr>
          <a:lstStyle/>
          <a:p>
            <a:r>
              <a:rPr lang="en-US" sz="4000" b="1" dirty="0"/>
              <a:t>Special provisions for computing profits and gains of retail business. 44AF</a:t>
            </a:r>
          </a:p>
        </p:txBody>
      </p:sp>
      <p:sp>
        <p:nvSpPr>
          <p:cNvPr id="3" name="Content Placeholder 2">
            <a:extLst>
              <a:ext uri="{FF2B5EF4-FFF2-40B4-BE49-F238E27FC236}">
                <a16:creationId xmlns:a16="http://schemas.microsoft.com/office/drawing/2014/main" id="{0CC244BD-9AA3-4497-B691-E20453DCC6DD}"/>
              </a:ext>
            </a:extLst>
          </p:cNvPr>
          <p:cNvSpPr>
            <a:spLocks noGrp="1"/>
          </p:cNvSpPr>
          <p:nvPr>
            <p:ph idx="1"/>
          </p:nvPr>
        </p:nvSpPr>
        <p:spPr/>
        <p:txBody>
          <a:bodyPr>
            <a:normAutofit fontScale="77500" lnSpcReduction="20000"/>
          </a:bodyPr>
          <a:lstStyle/>
          <a:p>
            <a:pPr algn="just"/>
            <a:r>
              <a:rPr lang="en-US" dirty="0"/>
              <a:t>1) Notwithstanding anything to the contrary contained in sections 28 to 43C, in the case of an assessee engaged in retail trade in any goods or merchandise, a sum equal to five per cent of the total turnover in the previous year on account of such business or, as the case may be, a sum higher than the aforesaid sum as declared by the assessee in his return of income shall be deemed to be the profits and gains of such business chargeable to tax under the head "Profits and gains of business or profession" :</a:t>
            </a:r>
          </a:p>
          <a:p>
            <a:endParaRPr lang="en-US" dirty="0"/>
          </a:p>
          <a:p>
            <a:pPr algn="just"/>
            <a:r>
              <a:rPr lang="en-US" dirty="0"/>
              <a:t>Provided that nothing contained in this sub-section shall apply in respect of an assessee whose total turnover exceeds an amount of forty lakh rupees in the previous year.</a:t>
            </a:r>
          </a:p>
          <a:p>
            <a:endParaRPr lang="en-US" dirty="0"/>
          </a:p>
          <a:p>
            <a:pPr algn="just"/>
            <a:r>
              <a:rPr lang="en-US" dirty="0"/>
              <a:t>(2) Any deduction allowable under the provisions of sections 30 to 38 shall, for the purposes of sub-section (1), be deemed to have been already given full effect to and no further deduction under those sections shall be allowed :</a:t>
            </a:r>
          </a:p>
        </p:txBody>
      </p:sp>
    </p:spTree>
    <p:extLst>
      <p:ext uri="{BB962C8B-B14F-4D97-AF65-F5344CB8AC3E}">
        <p14:creationId xmlns:p14="http://schemas.microsoft.com/office/powerpoint/2010/main" val="13267844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D7CD56-25FC-47FF-AE64-490DD9671BA0}"/>
              </a:ext>
            </a:extLst>
          </p:cNvPr>
          <p:cNvSpPr>
            <a:spLocks noGrp="1"/>
          </p:cNvSpPr>
          <p:nvPr>
            <p:ph idx="1"/>
          </p:nvPr>
        </p:nvSpPr>
        <p:spPr>
          <a:xfrm>
            <a:off x="838200" y="340242"/>
            <a:ext cx="10515600" cy="5836721"/>
          </a:xfrm>
        </p:spPr>
        <p:txBody>
          <a:bodyPr>
            <a:normAutofit fontScale="70000" lnSpcReduction="20000"/>
          </a:bodyPr>
          <a:lstStyle/>
          <a:p>
            <a:pPr algn="just"/>
            <a:r>
              <a:rPr lang="en-US" dirty="0"/>
              <a:t>Provided that where the assessee is a firm, the salary and interest paid to its partners shall be deducted from the income computed under sub-section (1) subject to the conditions and limits specified in clause (b) of section 40.</a:t>
            </a:r>
          </a:p>
          <a:p>
            <a:endParaRPr lang="en-US" dirty="0"/>
          </a:p>
          <a:p>
            <a:pPr algn="just"/>
            <a:r>
              <a:rPr lang="en-US" dirty="0"/>
              <a:t>(3) The written down value of any asset used for the purpose of the business referred to in sub-section (1) shall be deemed to have been calculated as if the assessee had claimed and had been actually allowed the deduction in respect of the depreciation for each of the relevant assessment years.</a:t>
            </a:r>
          </a:p>
          <a:p>
            <a:endParaRPr lang="en-US" dirty="0"/>
          </a:p>
          <a:p>
            <a:pPr algn="just"/>
            <a:r>
              <a:rPr lang="en-US" dirty="0"/>
              <a:t>(4) The provisions of sections 44AA and 44AB shall not apply in so far as they relate to the business referred to in sub-section (1) and in computing the monetary limits under those sections, the total turnover or, as the case may be, the income from the said business shall be excluded.</a:t>
            </a:r>
          </a:p>
          <a:p>
            <a:endParaRPr lang="en-US" dirty="0"/>
          </a:p>
          <a:p>
            <a:pPr algn="just"/>
            <a:r>
              <a:rPr lang="en-US" dirty="0"/>
              <a:t>(5) Notwithstanding anything contained in the foregoing provisions of this section, an assessee may claim lower profits and gains than the profits and gains specified in sub-section (1), if he keeps and maintains such books of account and other documents as required under sub-section (2) of section 44AA and gets his accounts audited and furnishes a report of such audit as required under section 44AB.</a:t>
            </a:r>
          </a:p>
          <a:p>
            <a:endParaRPr lang="en-US" dirty="0"/>
          </a:p>
          <a:p>
            <a:pPr algn="just"/>
            <a:r>
              <a:rPr lang="en-US" dirty="0"/>
              <a:t>(6) Nothing contained in this section shall apply to any assessment year beginning on or after the 1st day of April, 2011.</a:t>
            </a:r>
          </a:p>
        </p:txBody>
      </p:sp>
    </p:spTree>
    <p:extLst>
      <p:ext uri="{BB962C8B-B14F-4D97-AF65-F5344CB8AC3E}">
        <p14:creationId xmlns:p14="http://schemas.microsoft.com/office/powerpoint/2010/main" val="22503054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2A7CA-FE05-4E77-97CE-8EBF0298DAC2}"/>
              </a:ext>
            </a:extLst>
          </p:cNvPr>
          <p:cNvSpPr>
            <a:spLocks noGrp="1"/>
          </p:cNvSpPr>
          <p:nvPr>
            <p:ph type="title"/>
          </p:nvPr>
        </p:nvSpPr>
        <p:spPr/>
        <p:txBody>
          <a:bodyPr>
            <a:normAutofit/>
          </a:bodyPr>
          <a:lstStyle/>
          <a:p>
            <a:r>
              <a:rPr lang="en-US" sz="4000" b="1" dirty="0"/>
              <a:t>Sections 44B to 44DB: Special Provisions for Non-Residents and Reorganizations</a:t>
            </a:r>
          </a:p>
        </p:txBody>
      </p:sp>
      <p:sp>
        <p:nvSpPr>
          <p:cNvPr id="3" name="Content Placeholder 2">
            <a:extLst>
              <a:ext uri="{FF2B5EF4-FFF2-40B4-BE49-F238E27FC236}">
                <a16:creationId xmlns:a16="http://schemas.microsoft.com/office/drawing/2014/main" id="{373479DF-4E47-4B9A-824B-1112A0DB747A}"/>
              </a:ext>
            </a:extLst>
          </p:cNvPr>
          <p:cNvSpPr>
            <a:spLocks noGrp="1"/>
          </p:cNvSpPr>
          <p:nvPr>
            <p:ph idx="1"/>
          </p:nvPr>
        </p:nvSpPr>
        <p:spPr/>
        <p:txBody>
          <a:bodyPr/>
          <a:lstStyle/>
          <a:p>
            <a:pPr algn="just"/>
            <a:r>
              <a:rPr lang="en-US" dirty="0"/>
              <a:t>Sections 44B, 44BBA, 44BBB: Prescribe flat presumptive tax rates for non-residents engaged in shipping (7.5%), aircraft operations (5%), and turnkey power projects (10%).</a:t>
            </a:r>
          </a:p>
          <a:p>
            <a:pPr algn="just"/>
            <a:r>
              <a:rPr lang="en-US" dirty="0"/>
              <a:t>Section 44BBC: A newer provision providing a presumptive rate (20%) for non-residents in the cruise shipping business.</a:t>
            </a:r>
          </a:p>
          <a:p>
            <a:pPr algn="just"/>
            <a:r>
              <a:rPr lang="en-US" dirty="0"/>
              <a:t>Section 44DA &amp; 44DB: Section 44DA deals with royalties and fees for technical services connected to a PE. Section 44DB provides for the proportional allowance of deductions </a:t>
            </a:r>
          </a:p>
        </p:txBody>
      </p:sp>
    </p:spTree>
    <p:extLst>
      <p:ext uri="{BB962C8B-B14F-4D97-AF65-F5344CB8AC3E}">
        <p14:creationId xmlns:p14="http://schemas.microsoft.com/office/powerpoint/2010/main" val="489128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27F2E-9A55-4BC3-A73E-74A3AF422ED3}"/>
              </a:ext>
            </a:extLst>
          </p:cNvPr>
          <p:cNvSpPr>
            <a:spLocks noGrp="1"/>
          </p:cNvSpPr>
          <p:nvPr>
            <p:ph type="title"/>
          </p:nvPr>
        </p:nvSpPr>
        <p:spPr/>
        <p:txBody>
          <a:bodyPr>
            <a:normAutofit/>
          </a:bodyPr>
          <a:lstStyle/>
          <a:p>
            <a:endParaRPr lang="en-US" sz="4000" dirty="0"/>
          </a:p>
        </p:txBody>
      </p:sp>
      <p:sp>
        <p:nvSpPr>
          <p:cNvPr id="3" name="Content Placeholder 2">
            <a:extLst>
              <a:ext uri="{FF2B5EF4-FFF2-40B4-BE49-F238E27FC236}">
                <a16:creationId xmlns:a16="http://schemas.microsoft.com/office/drawing/2014/main" id="{44A32A02-AB74-4BFF-9944-B65EA77858A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93296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BB68D7-CA28-48ED-BD75-65496CBA9D23}"/>
              </a:ext>
            </a:extLst>
          </p:cNvPr>
          <p:cNvSpPr>
            <a:spLocks noGrp="1"/>
          </p:cNvSpPr>
          <p:nvPr>
            <p:ph idx="1"/>
          </p:nvPr>
        </p:nvSpPr>
        <p:spPr>
          <a:xfrm>
            <a:off x="838200" y="404037"/>
            <a:ext cx="10515600" cy="5772926"/>
          </a:xfrm>
        </p:spPr>
        <p:txBody>
          <a:bodyPr>
            <a:normAutofit fontScale="92500" lnSpcReduction="10000"/>
          </a:bodyPr>
          <a:lstStyle/>
          <a:p>
            <a:pPr algn="just"/>
            <a:r>
              <a:rPr lang="en-US" dirty="0"/>
              <a:t>(v)any interest, salary, bonus, commission or remuneration, by whatever name called, due to, or received by, a partner of a firm from such firm:</a:t>
            </a:r>
          </a:p>
          <a:p>
            <a:pPr algn="just"/>
            <a:r>
              <a:rPr lang="en-US" dirty="0"/>
              <a:t> Provided that where any interest, salary, bonus, commission or remuneration, by whatever name called, or any part thereof has not been allowed to be deducted under clause (b) of section 40, the income under this clause shall be adjusted to the extent of the amount not so allowed to be deducted;</a:t>
            </a:r>
          </a:p>
          <a:p>
            <a:pPr algn="just"/>
            <a:r>
              <a:rPr lang="en-US" dirty="0"/>
              <a:t>(</a:t>
            </a:r>
            <a:r>
              <a:rPr lang="en-US" dirty="0" err="1"/>
              <a:t>va</a:t>
            </a:r>
            <a:r>
              <a:rPr lang="en-US" dirty="0"/>
              <a:t>) 	any sum, whether received or receivable, in cash or kind, under an agreement for—</a:t>
            </a:r>
          </a:p>
          <a:p>
            <a:pPr algn="just"/>
            <a:r>
              <a:rPr lang="en-US" dirty="0"/>
              <a:t>(a) 	not carrying out any activity in relation to any business or profession; or</a:t>
            </a:r>
          </a:p>
          <a:p>
            <a:pPr algn="just"/>
            <a:r>
              <a:rPr lang="en-US" dirty="0"/>
              <a:t>(b)not sharing any know-how, patent, copyright, trade-mark, </a:t>
            </a:r>
            <a:r>
              <a:rPr lang="en-US" dirty="0" err="1"/>
              <a:t>licence</a:t>
            </a:r>
            <a:r>
              <a:rPr lang="en-US" dirty="0"/>
              <a:t>, franchise or any other business or commercial right of similar nature or information or technique likely to assist in the manufacture or processing of goods or provision for services:</a:t>
            </a:r>
          </a:p>
          <a:p>
            <a:endParaRPr lang="en-US" dirty="0"/>
          </a:p>
        </p:txBody>
      </p:sp>
    </p:spTree>
    <p:extLst>
      <p:ext uri="{BB962C8B-B14F-4D97-AF65-F5344CB8AC3E}">
        <p14:creationId xmlns:p14="http://schemas.microsoft.com/office/powerpoint/2010/main" val="166143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986C10-2390-46DC-86F9-1F8A265867D1}"/>
              </a:ext>
            </a:extLst>
          </p:cNvPr>
          <p:cNvSpPr>
            <a:spLocks noGrp="1"/>
          </p:cNvSpPr>
          <p:nvPr>
            <p:ph idx="1"/>
          </p:nvPr>
        </p:nvSpPr>
        <p:spPr>
          <a:xfrm>
            <a:off x="838200" y="297712"/>
            <a:ext cx="10515600" cy="5879251"/>
          </a:xfrm>
        </p:spPr>
        <p:txBody>
          <a:bodyPr/>
          <a:lstStyle/>
          <a:p>
            <a:pPr algn="just"/>
            <a:r>
              <a:rPr lang="en-US" dirty="0"/>
              <a:t>(vi)any sum received under a Keyman insurance policy including the sum allocated by way of bonus on such policy.</a:t>
            </a:r>
          </a:p>
          <a:p>
            <a:pPr algn="just"/>
            <a:r>
              <a:rPr lang="en-US" dirty="0"/>
              <a:t> Explanation.—For the purposes of this clause, the expression "Keyman insurance policy" shall have the meaning assigned to it in clause (10D) of section 10;</a:t>
            </a:r>
          </a:p>
          <a:p>
            <a:pPr algn="just"/>
            <a:r>
              <a:rPr lang="en-US" dirty="0"/>
              <a:t>(via)	the fair market value of inventory as on the date on which it is converted into, or treated as, a capital asset determined in the prescribed manner;</a:t>
            </a:r>
          </a:p>
          <a:p>
            <a:pPr algn="just"/>
            <a:r>
              <a:rPr lang="en-US" dirty="0"/>
              <a:t>(vii)	any sum, whether received or receivable, in cash or kind, on account of any capital asset (other than land or goodwill or financial instrument) being demolished, destroyed, discarded or transferred, if the whole of the expenditure on such capital asset has been allowed as a deduction under section 35AD.</a:t>
            </a:r>
          </a:p>
        </p:txBody>
      </p:sp>
    </p:spTree>
    <p:extLst>
      <p:ext uri="{BB962C8B-B14F-4D97-AF65-F5344CB8AC3E}">
        <p14:creationId xmlns:p14="http://schemas.microsoft.com/office/powerpoint/2010/main" val="2274113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311F4-A705-42A6-A7C9-86AEBF6706DA}"/>
              </a:ext>
            </a:extLst>
          </p:cNvPr>
          <p:cNvSpPr>
            <a:spLocks noGrp="1"/>
          </p:cNvSpPr>
          <p:nvPr>
            <p:ph type="title"/>
          </p:nvPr>
        </p:nvSpPr>
        <p:spPr/>
        <p:txBody>
          <a:bodyPr/>
          <a:lstStyle/>
          <a:p>
            <a:r>
              <a:rPr lang="en-US" dirty="0"/>
              <a:t>What is the Charging Section ?</a:t>
            </a:r>
          </a:p>
        </p:txBody>
      </p:sp>
      <p:sp>
        <p:nvSpPr>
          <p:cNvPr id="3" name="Content Placeholder 2">
            <a:extLst>
              <a:ext uri="{FF2B5EF4-FFF2-40B4-BE49-F238E27FC236}">
                <a16:creationId xmlns:a16="http://schemas.microsoft.com/office/drawing/2014/main" id="{ADCBEDAF-5349-448E-A83B-8DC4000FE0C9}"/>
              </a:ext>
            </a:extLst>
          </p:cNvPr>
          <p:cNvSpPr>
            <a:spLocks noGrp="1"/>
          </p:cNvSpPr>
          <p:nvPr>
            <p:ph idx="1"/>
          </p:nvPr>
        </p:nvSpPr>
        <p:spPr/>
        <p:txBody>
          <a:bodyPr/>
          <a:lstStyle/>
          <a:p>
            <a:r>
              <a:rPr lang="en-US" dirty="0"/>
              <a:t>Section 29 is the Charging Section:</a:t>
            </a:r>
          </a:p>
          <a:p>
            <a:pPr algn="just"/>
            <a:r>
              <a:rPr lang="en-US" dirty="0"/>
              <a:t>29. The income referred to in section 28 shall be computed in accordance with the provisions contained in sections 30 to 43D.</a:t>
            </a:r>
          </a:p>
        </p:txBody>
      </p:sp>
    </p:spTree>
    <p:extLst>
      <p:ext uri="{BB962C8B-B14F-4D97-AF65-F5344CB8AC3E}">
        <p14:creationId xmlns:p14="http://schemas.microsoft.com/office/powerpoint/2010/main" val="2013179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11869</Words>
  <Application>Microsoft Office PowerPoint</Application>
  <PresentationFormat>Widescreen</PresentationFormat>
  <Paragraphs>351</Paragraphs>
  <Slides>64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Calibri</vt:lpstr>
      <vt:lpstr>Calibri Light</vt:lpstr>
      <vt:lpstr>Cambria</vt:lpstr>
      <vt:lpstr>Times New Roman</vt:lpstr>
      <vt:lpstr>Office Theme</vt:lpstr>
      <vt:lpstr>Issues and Precautions for Computing Income from Business and Profession</vt:lpstr>
      <vt:lpstr>The Statutory Map: Sections 28 to 44</vt:lpstr>
      <vt:lpstr>Method of accounting. Section 145</vt:lpstr>
      <vt:lpstr>Method of accounting in certain cases. 145A</vt:lpstr>
      <vt:lpstr>PowerPoint Presentation</vt:lpstr>
      <vt:lpstr> Section 28 — What Exactly Is 'Business Income'? </vt:lpstr>
      <vt:lpstr>PowerPoint Presentation</vt:lpstr>
      <vt:lpstr>PowerPoint Presentation</vt:lpstr>
      <vt:lpstr>What is the Charging Section ?</vt:lpstr>
      <vt:lpstr>Rent, rates, taxes, repairs and insurance for buildings. </vt:lpstr>
      <vt:lpstr>Repairs and insurance of machinery, plant and furniture.</vt:lpstr>
      <vt:lpstr>32. Depreciation of— </vt:lpstr>
      <vt:lpstr>PowerPoint Presentation</vt:lpstr>
      <vt:lpstr>Additional Depreciation 32(1) (iia)</vt:lpstr>
      <vt:lpstr>PowerPoint Presentation</vt:lpstr>
      <vt:lpstr>Section 35 to 35DDA: Specific Business Expenditures</vt:lpstr>
      <vt:lpstr>Other Deductions: Section 36</vt:lpstr>
      <vt:lpstr>Employer’s Contribution to RPF 36(1)(iv)and (iva)</vt:lpstr>
      <vt:lpstr>PowerPoint Presentation</vt:lpstr>
      <vt:lpstr>Deduction for Bad Debts 36(1)(vii)</vt:lpstr>
      <vt:lpstr>PowerPoint Presentation</vt:lpstr>
      <vt:lpstr>General Deductions: section 37(1)</vt:lpstr>
      <vt:lpstr>PowerPoint Presentation</vt:lpstr>
      <vt:lpstr>Inadmissible Deductions and Statutory Checks (Section 40 to 43B)</vt:lpstr>
      <vt:lpstr>PowerPoint Presentation</vt:lpstr>
      <vt:lpstr>PowerPoint Presentation</vt:lpstr>
      <vt:lpstr>PowerPoint Presentation</vt:lpstr>
      <vt:lpstr>PowerPoint Presentation</vt:lpstr>
      <vt:lpstr>PowerPoint Presentation</vt:lpstr>
      <vt:lpstr>Expenses or Payments Not Deductible in Certain Circumstances Section 40A:</vt:lpstr>
      <vt:lpstr>PowerPoint Presentation</vt:lpstr>
      <vt:lpstr>PowerPoint Presentation</vt:lpstr>
      <vt:lpstr>Cash Payments : 40A(3)</vt:lpstr>
      <vt:lpstr>40A(3A)</vt:lpstr>
      <vt:lpstr>PowerPoint Presentation</vt:lpstr>
      <vt:lpstr>Provision for Gratuity : 40A(7)</vt:lpstr>
      <vt:lpstr>Profits Chargeable to Tax: Section 41</vt:lpstr>
      <vt:lpstr>Special Provision for Changes Foreign Currency Rates:</vt:lpstr>
      <vt:lpstr>PowerPoint Presentation</vt:lpstr>
      <vt:lpstr>Taxation of Foreign Exchange Fluctuation 43AA</vt:lpstr>
      <vt:lpstr>Certain Deductions to be only on Actual Payments: Section 43B</vt:lpstr>
      <vt:lpstr>PowerPoint Presentation</vt:lpstr>
      <vt:lpstr>Special provision for full value of consideration for transfer of assets other than capital assets in certain cases.: 43CA</vt:lpstr>
      <vt:lpstr>PowerPoint Presentation</vt:lpstr>
      <vt:lpstr>PowerPoint Presentation</vt:lpstr>
      <vt:lpstr>Maintenance of accounts by certain persons carrying on profession or business. 44AA</vt:lpstr>
      <vt:lpstr>PowerPoint Presentation</vt:lpstr>
      <vt:lpstr>PowerPoint Presentation</vt:lpstr>
      <vt:lpstr>Audit of accounts of certain persons carrying on business or profession. 44AB</vt:lpstr>
      <vt:lpstr>PowerPoint Presentation</vt:lpstr>
      <vt:lpstr>PowerPoint Presentation</vt:lpstr>
      <vt:lpstr>Special provision for computing profits and gains of business on presumptive basis. 44AD</vt:lpstr>
      <vt:lpstr>PowerPoint Presentation</vt:lpstr>
      <vt:lpstr>PowerPoint Presentation</vt:lpstr>
      <vt:lpstr>PowerPoint Presentation</vt:lpstr>
      <vt:lpstr>Special provision for computing profits and gains of profession on presumptive basis. 44ADA</vt:lpstr>
      <vt:lpstr>PowerPoint Presentation</vt:lpstr>
      <vt:lpstr>Special provision for computing profits and gains of business of plying, hiring or leasing goods carriages. 44AE</vt:lpstr>
      <vt:lpstr>PowerPoint Presentation</vt:lpstr>
      <vt:lpstr>PowerPoint Presentation</vt:lpstr>
      <vt:lpstr>Special provisions for computing profits and gains of retail business. 44AF</vt:lpstr>
      <vt:lpstr>PowerPoint Presentation</vt:lpstr>
      <vt:lpstr>Sections 44B to 44DB: Special Provisions for Non-Residents and Reorganizations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Issues and Precautions for Computing Income from Business and Profession</dc:title>
  <dc:creator>Mani</dc:creator>
  <cp:lastModifiedBy>Mani</cp:lastModifiedBy>
  <cp:revision>55</cp:revision>
  <dcterms:created xsi:type="dcterms:W3CDTF">2026-08-11T08:29:23Z</dcterms:created>
  <dcterms:modified xsi:type="dcterms:W3CDTF">2026-08-12T09:37:19Z</dcterms:modified>
</cp:coreProperties>
</file>